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32" r:id="rId2"/>
    <p:sldId id="318" r:id="rId3"/>
    <p:sldId id="319" r:id="rId4"/>
    <p:sldId id="320" r:id="rId5"/>
    <p:sldId id="321" r:id="rId6"/>
    <p:sldId id="322" r:id="rId7"/>
    <p:sldId id="302" r:id="rId8"/>
    <p:sldId id="263" r:id="rId9"/>
    <p:sldId id="264" r:id="rId10"/>
    <p:sldId id="265" r:id="rId11"/>
    <p:sldId id="323" r:id="rId12"/>
    <p:sldId id="324" r:id="rId13"/>
    <p:sldId id="330" r:id="rId14"/>
    <p:sldId id="329" r:id="rId15"/>
    <p:sldId id="328" r:id="rId16"/>
    <p:sldId id="327" r:id="rId17"/>
    <p:sldId id="325" r:id="rId18"/>
    <p:sldId id="331" r:id="rId19"/>
    <p:sldId id="326" r:id="rId20"/>
  </p:sldIdLst>
  <p:sldSz cx="10515600" cy="6858000"/>
  <p:notesSz cx="6858000" cy="9144000"/>
  <p:defaultTextStyle>
    <a:defPPr>
      <a:defRPr lang="vi-VN"/>
    </a:defPPr>
    <a:lvl1pPr algn="ctr" rtl="0" fontAlgn="base">
      <a:spcBef>
        <a:spcPct val="0"/>
      </a:spcBef>
      <a:spcAft>
        <a:spcPct val="0"/>
      </a:spcAft>
      <a:defRPr sz="2800" kern="1200">
        <a:solidFill>
          <a:schemeClr val="tx1"/>
        </a:solidFill>
        <a:latin typeface=".VnTime" pitchFamily="34" charset="0"/>
        <a:ea typeface="+mn-ea"/>
        <a:cs typeface="Arial" charset="0"/>
      </a:defRPr>
    </a:lvl1pPr>
    <a:lvl2pPr marL="457200" algn="ctr" rtl="0" fontAlgn="base">
      <a:spcBef>
        <a:spcPct val="0"/>
      </a:spcBef>
      <a:spcAft>
        <a:spcPct val="0"/>
      </a:spcAft>
      <a:defRPr sz="2800" kern="1200">
        <a:solidFill>
          <a:schemeClr val="tx1"/>
        </a:solidFill>
        <a:latin typeface=".VnTime" pitchFamily="34" charset="0"/>
        <a:ea typeface="+mn-ea"/>
        <a:cs typeface="Arial" charset="0"/>
      </a:defRPr>
    </a:lvl2pPr>
    <a:lvl3pPr marL="914400" algn="ctr" rtl="0" fontAlgn="base">
      <a:spcBef>
        <a:spcPct val="0"/>
      </a:spcBef>
      <a:spcAft>
        <a:spcPct val="0"/>
      </a:spcAft>
      <a:defRPr sz="2800" kern="1200">
        <a:solidFill>
          <a:schemeClr val="tx1"/>
        </a:solidFill>
        <a:latin typeface=".VnTime" pitchFamily="34" charset="0"/>
        <a:ea typeface="+mn-ea"/>
        <a:cs typeface="Arial" charset="0"/>
      </a:defRPr>
    </a:lvl3pPr>
    <a:lvl4pPr marL="1371600" algn="ctr" rtl="0" fontAlgn="base">
      <a:spcBef>
        <a:spcPct val="0"/>
      </a:spcBef>
      <a:spcAft>
        <a:spcPct val="0"/>
      </a:spcAft>
      <a:defRPr sz="2800" kern="1200">
        <a:solidFill>
          <a:schemeClr val="tx1"/>
        </a:solidFill>
        <a:latin typeface=".VnTime" pitchFamily="34" charset="0"/>
        <a:ea typeface="+mn-ea"/>
        <a:cs typeface="Arial" charset="0"/>
      </a:defRPr>
    </a:lvl4pPr>
    <a:lvl5pPr marL="1828800" algn="ctr" rtl="0" fontAlgn="base">
      <a:spcBef>
        <a:spcPct val="0"/>
      </a:spcBef>
      <a:spcAft>
        <a:spcPct val="0"/>
      </a:spcAft>
      <a:defRPr sz="2800" kern="1200">
        <a:solidFill>
          <a:schemeClr val="tx1"/>
        </a:solidFill>
        <a:latin typeface=".VnTime" pitchFamily="34" charset="0"/>
        <a:ea typeface="+mn-ea"/>
        <a:cs typeface="Arial" charset="0"/>
      </a:defRPr>
    </a:lvl5pPr>
    <a:lvl6pPr marL="2286000" algn="l" defTabSz="914400" rtl="0" eaLnBrk="1" latinLnBrk="0" hangingPunct="1">
      <a:defRPr sz="2800" kern="1200">
        <a:solidFill>
          <a:schemeClr val="tx1"/>
        </a:solidFill>
        <a:latin typeface=".VnTime" pitchFamily="34" charset="0"/>
        <a:ea typeface="+mn-ea"/>
        <a:cs typeface="Arial" charset="0"/>
      </a:defRPr>
    </a:lvl6pPr>
    <a:lvl7pPr marL="2743200" algn="l" defTabSz="914400" rtl="0" eaLnBrk="1" latinLnBrk="0" hangingPunct="1">
      <a:defRPr sz="2800" kern="1200">
        <a:solidFill>
          <a:schemeClr val="tx1"/>
        </a:solidFill>
        <a:latin typeface=".VnTime" pitchFamily="34" charset="0"/>
        <a:ea typeface="+mn-ea"/>
        <a:cs typeface="Arial" charset="0"/>
      </a:defRPr>
    </a:lvl7pPr>
    <a:lvl8pPr marL="3200400" algn="l" defTabSz="914400" rtl="0" eaLnBrk="1" latinLnBrk="0" hangingPunct="1">
      <a:defRPr sz="2800" kern="1200">
        <a:solidFill>
          <a:schemeClr val="tx1"/>
        </a:solidFill>
        <a:latin typeface=".VnTime" pitchFamily="34" charset="0"/>
        <a:ea typeface="+mn-ea"/>
        <a:cs typeface="Arial" charset="0"/>
      </a:defRPr>
    </a:lvl8pPr>
    <a:lvl9pPr marL="3657600" algn="l" defTabSz="914400" rtl="0" eaLnBrk="1" latinLnBrk="0" hangingPunct="1">
      <a:defRPr sz="2800" kern="1200">
        <a:solidFill>
          <a:schemeClr val="tx1"/>
        </a:solidFill>
        <a:latin typeface=".VnTime"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3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F9900"/>
    <a:srgbClr val="FFFF00"/>
    <a:srgbClr val="00FF00"/>
    <a:srgbClr val="0000FF"/>
    <a:srgbClr val="66FF99"/>
    <a:srgbClr val="99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5" autoAdjust="0"/>
    <p:restoredTop sz="96386" autoAdjust="0"/>
  </p:normalViewPr>
  <p:slideViewPr>
    <p:cSldViewPr>
      <p:cViewPr varScale="1">
        <p:scale>
          <a:sx n="69" d="100"/>
          <a:sy n="69" d="100"/>
        </p:scale>
        <p:origin x="1044" y="60"/>
      </p:cViewPr>
      <p:guideLst>
        <p:guide orient="horz" pos="2160"/>
        <p:guide pos="331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153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153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36D69CD-3D60-4AB2-A978-92D9AD2CCFB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800100" y="685800"/>
            <a:ext cx="52578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866AE1A-DA40-4151-9FD4-B88F804ED8C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0904006-1854-4AA2-914C-1054BF278239}" type="slidenum">
              <a:rPr lang="en-US" smtClean="0"/>
              <a:pPr/>
              <a:t>7</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4F8154AC-1869-4E27-810A-6F133CCC86BA}" type="slidenum">
              <a:rPr lang="en-US" smtClean="0"/>
              <a:pPr/>
              <a:t>8</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AA912EBB-5D08-4340-9BDE-791CB8116A96}" type="slidenum">
              <a:rPr lang="en-US" smtClean="0"/>
              <a:pPr/>
              <a:t>9</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74C70B7-6467-4C5C-B7A9-8817DB8DEA6F}" type="slidenum">
              <a:rPr lang="en-US" smtClean="0"/>
              <a:pPr/>
              <a:t>10</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8988" y="2130425"/>
            <a:ext cx="8937625"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77975" y="3886200"/>
            <a:ext cx="735965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19FB0E18-DC5A-4E74-9BD6-66BBC7B593F3}" type="slidenum">
              <a:rPr lang="vi-VN"/>
              <a:pPr>
                <a:defRPr/>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A06EE6BE-4564-4331-8618-FB4AD7FCE68F}" type="slidenum">
              <a:rPr lang="vi-VN"/>
              <a:pPr>
                <a:defRPr/>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4763" y="274638"/>
            <a:ext cx="23653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5463" y="274638"/>
            <a:ext cx="69469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6776D990-DAC8-4CAC-8CF3-3E63DCFBEC88}" type="slidenum">
              <a:rPr lang="vi-VN"/>
              <a:pPr>
                <a:defRPr/>
              </a:pPr>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25463" y="274638"/>
            <a:ext cx="9464675"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vi-VN"/>
          </a:p>
        </p:txBody>
      </p:sp>
      <p:sp>
        <p:nvSpPr>
          <p:cNvPr id="5" name="Rectangle 6"/>
          <p:cNvSpPr>
            <a:spLocks noGrp="1" noChangeArrowheads="1"/>
          </p:cNvSpPr>
          <p:nvPr>
            <p:ph type="sldNum" sz="quarter" idx="12"/>
          </p:nvPr>
        </p:nvSpPr>
        <p:spPr>
          <a:ln/>
        </p:spPr>
        <p:txBody>
          <a:bodyPr/>
          <a:lstStyle>
            <a:lvl1pPr>
              <a:defRPr/>
            </a:lvl1pPr>
          </a:lstStyle>
          <a:p>
            <a:pPr>
              <a:defRPr/>
            </a:pPr>
            <a:fld id="{B91F4A0B-A8CF-49A1-8EB7-A86DFBD1D649}" type="slidenum">
              <a:rPr lang="vi-VN"/>
              <a:pPr>
                <a:defRPr/>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B2B59061-87B3-45EB-90FC-5C5CF0522C4B}" type="slidenum">
              <a:rPr lang="vi-VN"/>
              <a:pPr>
                <a:defRPr/>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263" y="4406900"/>
            <a:ext cx="893921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30263" y="2906713"/>
            <a:ext cx="893921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5F4FB6D9-B8B1-41EF-8B12-C467A1C229F0}" type="slidenum">
              <a:rPr lang="vi-VN"/>
              <a:pPr>
                <a:defRPr/>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5463" y="1600200"/>
            <a:ext cx="46561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600200"/>
            <a:ext cx="46561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58340478-3FF5-433D-981F-927D841878F3}" type="slidenum">
              <a:rPr lang="vi-VN"/>
              <a:pPr>
                <a:defRPr/>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25463" y="1535113"/>
            <a:ext cx="46466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5463" y="2174875"/>
            <a:ext cx="46466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41938" y="1535113"/>
            <a:ext cx="4648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41938" y="2174875"/>
            <a:ext cx="4648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p>
        </p:txBody>
      </p:sp>
      <p:sp>
        <p:nvSpPr>
          <p:cNvPr id="8" name="Rectangle 5"/>
          <p:cNvSpPr>
            <a:spLocks noGrp="1" noChangeArrowheads="1"/>
          </p:cNvSpPr>
          <p:nvPr>
            <p:ph type="ftr" sz="quarter" idx="11"/>
          </p:nvPr>
        </p:nvSpPr>
        <p:spPr>
          <a:ln/>
        </p:spPr>
        <p:txBody>
          <a:bodyPr/>
          <a:lstStyle>
            <a:lvl1pPr>
              <a:defRPr/>
            </a:lvl1pPr>
          </a:lstStyle>
          <a:p>
            <a:pPr>
              <a:defRPr/>
            </a:pPr>
            <a:endParaRPr lang="vi-VN"/>
          </a:p>
        </p:txBody>
      </p:sp>
      <p:sp>
        <p:nvSpPr>
          <p:cNvPr id="9" name="Rectangle 6"/>
          <p:cNvSpPr>
            <a:spLocks noGrp="1" noChangeArrowheads="1"/>
          </p:cNvSpPr>
          <p:nvPr>
            <p:ph type="sldNum" sz="quarter" idx="12"/>
          </p:nvPr>
        </p:nvSpPr>
        <p:spPr>
          <a:ln/>
        </p:spPr>
        <p:txBody>
          <a:bodyPr/>
          <a:lstStyle>
            <a:lvl1pPr>
              <a:defRPr/>
            </a:lvl1pPr>
          </a:lstStyle>
          <a:p>
            <a:pPr>
              <a:defRPr/>
            </a:pPr>
            <a:fld id="{8B552FC2-1174-4DD0-9945-F3CB04F01BCF}" type="slidenum">
              <a:rPr lang="vi-VN"/>
              <a:pPr>
                <a:defRPr/>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vi-VN"/>
          </a:p>
        </p:txBody>
      </p:sp>
      <p:sp>
        <p:nvSpPr>
          <p:cNvPr id="5" name="Rectangle 6"/>
          <p:cNvSpPr>
            <a:spLocks noGrp="1" noChangeArrowheads="1"/>
          </p:cNvSpPr>
          <p:nvPr>
            <p:ph type="sldNum" sz="quarter" idx="12"/>
          </p:nvPr>
        </p:nvSpPr>
        <p:spPr>
          <a:ln/>
        </p:spPr>
        <p:txBody>
          <a:bodyPr/>
          <a:lstStyle>
            <a:lvl1pPr>
              <a:defRPr/>
            </a:lvl1pPr>
          </a:lstStyle>
          <a:p>
            <a:pPr>
              <a:defRPr/>
            </a:pPr>
            <a:fld id="{E707B27A-E727-4C83-B472-A26200A6FEDC}" type="slidenum">
              <a:rPr lang="vi-VN"/>
              <a:pPr>
                <a:defRPr/>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p>
        </p:txBody>
      </p:sp>
      <p:sp>
        <p:nvSpPr>
          <p:cNvPr id="3" name="Rectangle 5"/>
          <p:cNvSpPr>
            <a:spLocks noGrp="1" noChangeArrowheads="1"/>
          </p:cNvSpPr>
          <p:nvPr>
            <p:ph type="ftr" sz="quarter" idx="11"/>
          </p:nvPr>
        </p:nvSpPr>
        <p:spPr>
          <a:ln/>
        </p:spPr>
        <p:txBody>
          <a:bodyPr/>
          <a:lstStyle>
            <a:lvl1pPr>
              <a:defRPr/>
            </a:lvl1pPr>
          </a:lstStyle>
          <a:p>
            <a:pPr>
              <a:defRPr/>
            </a:pPr>
            <a:endParaRPr lang="vi-VN"/>
          </a:p>
        </p:txBody>
      </p:sp>
      <p:sp>
        <p:nvSpPr>
          <p:cNvPr id="4" name="Rectangle 6"/>
          <p:cNvSpPr>
            <a:spLocks noGrp="1" noChangeArrowheads="1"/>
          </p:cNvSpPr>
          <p:nvPr>
            <p:ph type="sldNum" sz="quarter" idx="12"/>
          </p:nvPr>
        </p:nvSpPr>
        <p:spPr>
          <a:ln/>
        </p:spPr>
        <p:txBody>
          <a:bodyPr/>
          <a:lstStyle>
            <a:lvl1pPr>
              <a:defRPr/>
            </a:lvl1pPr>
          </a:lstStyle>
          <a:p>
            <a:pPr>
              <a:defRPr/>
            </a:pPr>
            <a:fld id="{D3D7D557-C0A1-4426-88F5-CAE5C9251495}" type="slidenum">
              <a:rPr lang="vi-VN"/>
              <a:pPr>
                <a:defRPr/>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463" y="273050"/>
            <a:ext cx="345916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11625" y="273050"/>
            <a:ext cx="58785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5463" y="1435100"/>
            <a:ext cx="34591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7C937909-6661-4CF1-AE66-8E66B8416D05}" type="slidenum">
              <a:rPr lang="vi-VN"/>
              <a:pPr>
                <a:defRPr/>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60575" y="4800600"/>
            <a:ext cx="631031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60575" y="612775"/>
            <a:ext cx="631031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60575" y="5367338"/>
            <a:ext cx="631031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DD461133-5B02-40BF-87AC-F3FE20487E69}" type="slidenum">
              <a:rPr lang="vi-VN"/>
              <a:pPr>
                <a:defRPr/>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5463" y="274638"/>
            <a:ext cx="9464675" cy="1143000"/>
          </a:xfrm>
          <a:prstGeom prst="rect">
            <a:avLst/>
          </a:prstGeom>
          <a:noFill/>
          <a:ln w="9525">
            <a:noFill/>
            <a:miter lim="800000"/>
            <a:headEnd/>
            <a:tailEnd/>
          </a:ln>
        </p:spPr>
        <p:txBody>
          <a:bodyPr vert="horz" wrap="square" lIns="91417" tIns="45709" rIns="91417" bIns="45709" numCol="1" anchor="ctr" anchorCtr="0" compatLnSpc="1">
            <a:prstTxWarp prst="textNoShape">
              <a:avLst/>
            </a:prstTxWarp>
          </a:bodyPr>
          <a:lstStyle/>
          <a:p>
            <a:pPr lvl="0"/>
            <a:r>
              <a:rPr lang="vi-VN" smtClean="0"/>
              <a:t>Click to edit Master title style</a:t>
            </a:r>
          </a:p>
        </p:txBody>
      </p:sp>
      <p:sp>
        <p:nvSpPr>
          <p:cNvPr id="1027" name="Rectangle 3"/>
          <p:cNvSpPr>
            <a:spLocks noGrp="1" noChangeArrowheads="1"/>
          </p:cNvSpPr>
          <p:nvPr>
            <p:ph type="body" idx="1"/>
          </p:nvPr>
        </p:nvSpPr>
        <p:spPr bwMode="auto">
          <a:xfrm>
            <a:off x="525463" y="1600200"/>
            <a:ext cx="9464675" cy="4525963"/>
          </a:xfrm>
          <a:prstGeom prst="rect">
            <a:avLst/>
          </a:prstGeom>
          <a:noFill/>
          <a:ln w="9525">
            <a:noFill/>
            <a:miter lim="800000"/>
            <a:headEnd/>
            <a:tailEnd/>
          </a:ln>
        </p:spPr>
        <p:txBody>
          <a:bodyPr vert="horz" wrap="square" lIns="91417" tIns="45709" rIns="91417" bIns="45709" numCol="1" anchor="t" anchorCtr="0" compatLnSpc="1">
            <a:prstTxWarp prst="textNoShape">
              <a:avLst/>
            </a:prstTxWarp>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p>
        </p:txBody>
      </p:sp>
      <p:sp>
        <p:nvSpPr>
          <p:cNvPr id="1028" name="Rectangle 4"/>
          <p:cNvSpPr>
            <a:spLocks noGrp="1" noChangeArrowheads="1"/>
          </p:cNvSpPr>
          <p:nvPr>
            <p:ph type="dt" sz="half" idx="2"/>
          </p:nvPr>
        </p:nvSpPr>
        <p:spPr bwMode="auto">
          <a:xfrm>
            <a:off x="525463" y="6245225"/>
            <a:ext cx="2454275" cy="476250"/>
          </a:xfrm>
          <a:prstGeom prst="rect">
            <a:avLst/>
          </a:prstGeom>
          <a:noFill/>
          <a:ln w="9525">
            <a:noFill/>
            <a:miter lim="800000"/>
            <a:headEnd/>
            <a:tailEnd/>
          </a:ln>
          <a:effectLst/>
        </p:spPr>
        <p:txBody>
          <a:bodyPr vert="horz" wrap="square" lIns="91417" tIns="45709" rIns="91417" bIns="45709" numCol="1" anchor="t" anchorCtr="0" compatLnSpc="1">
            <a:prstTxWarp prst="textNoShape">
              <a:avLst/>
            </a:prstTxWarp>
          </a:bodyPr>
          <a:lstStyle>
            <a:lvl1pPr algn="l">
              <a:defRPr sz="1400">
                <a:latin typeface="+mn-lt"/>
              </a:defRPr>
            </a:lvl1pPr>
          </a:lstStyle>
          <a:p>
            <a:pPr>
              <a:defRPr/>
            </a:pPr>
            <a:endParaRPr lang="vi-VN"/>
          </a:p>
        </p:txBody>
      </p:sp>
      <p:sp>
        <p:nvSpPr>
          <p:cNvPr id="1029" name="Rectangle 5"/>
          <p:cNvSpPr>
            <a:spLocks noGrp="1" noChangeArrowheads="1"/>
          </p:cNvSpPr>
          <p:nvPr>
            <p:ph type="ftr" sz="quarter" idx="3"/>
          </p:nvPr>
        </p:nvSpPr>
        <p:spPr bwMode="auto">
          <a:xfrm>
            <a:off x="3592513" y="6245225"/>
            <a:ext cx="3330575" cy="476250"/>
          </a:xfrm>
          <a:prstGeom prst="rect">
            <a:avLst/>
          </a:prstGeom>
          <a:noFill/>
          <a:ln w="9525">
            <a:noFill/>
            <a:miter lim="800000"/>
            <a:headEnd/>
            <a:tailEnd/>
          </a:ln>
          <a:effectLst/>
        </p:spPr>
        <p:txBody>
          <a:bodyPr vert="horz" wrap="square" lIns="91417" tIns="45709" rIns="91417" bIns="45709" numCol="1" anchor="t" anchorCtr="0" compatLnSpc="1">
            <a:prstTxWarp prst="textNoShape">
              <a:avLst/>
            </a:prstTxWarp>
          </a:bodyPr>
          <a:lstStyle>
            <a:lvl1pPr>
              <a:defRPr sz="1400">
                <a:latin typeface="+mn-lt"/>
              </a:defRPr>
            </a:lvl1pPr>
          </a:lstStyle>
          <a:p>
            <a:pPr>
              <a:defRPr/>
            </a:pPr>
            <a:endParaRPr lang="vi-VN"/>
          </a:p>
        </p:txBody>
      </p:sp>
      <p:sp>
        <p:nvSpPr>
          <p:cNvPr id="1030" name="Rectangle 6"/>
          <p:cNvSpPr>
            <a:spLocks noGrp="1" noChangeArrowheads="1"/>
          </p:cNvSpPr>
          <p:nvPr>
            <p:ph type="sldNum" sz="quarter" idx="4"/>
          </p:nvPr>
        </p:nvSpPr>
        <p:spPr bwMode="auto">
          <a:xfrm>
            <a:off x="7535863" y="6245225"/>
            <a:ext cx="2454275" cy="476250"/>
          </a:xfrm>
          <a:prstGeom prst="rect">
            <a:avLst/>
          </a:prstGeom>
          <a:noFill/>
          <a:ln w="9525">
            <a:noFill/>
            <a:miter lim="800000"/>
            <a:headEnd/>
            <a:tailEnd/>
          </a:ln>
          <a:effectLst/>
        </p:spPr>
        <p:txBody>
          <a:bodyPr vert="horz" wrap="square" lIns="91417" tIns="45709" rIns="91417" bIns="45709" numCol="1" anchor="t" anchorCtr="0" compatLnSpc="1">
            <a:prstTxWarp prst="textNoShape">
              <a:avLst/>
            </a:prstTxWarp>
          </a:bodyPr>
          <a:lstStyle>
            <a:lvl1pPr algn="r">
              <a:defRPr sz="1400">
                <a:latin typeface="+mn-lt"/>
              </a:defRPr>
            </a:lvl1pPr>
          </a:lstStyle>
          <a:p>
            <a:pPr>
              <a:defRPr/>
            </a:pPr>
            <a:fld id="{38229BC2-2177-4D1E-B3A7-CF6C47DCE439}"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video" Target="file:///C:\Documents%20and%20Settings\welcome\My%20Documents\My%20Videos\Movie%201.wm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0"/>
          <p:cNvSpPr>
            <a:spLocks noChangeArrowheads="1" noChangeShapeType="1" noTextEdit="1"/>
          </p:cNvSpPr>
          <p:nvPr/>
        </p:nvSpPr>
        <p:spPr bwMode="auto">
          <a:xfrm>
            <a:off x="2590800" y="2057400"/>
            <a:ext cx="5545138" cy="609600"/>
          </a:xfrm>
          <a:prstGeom prst="rect">
            <a:avLst/>
          </a:prstGeom>
        </p:spPr>
        <p:txBody>
          <a:bodyPr wrap="none" fromWordArt="1">
            <a:prstTxWarp prst="textPlain">
              <a:avLst>
                <a:gd name="adj" fmla="val 50000"/>
              </a:avLst>
            </a:prstTxWarp>
          </a:bodyPr>
          <a:lstStyle/>
          <a:p>
            <a:pPr algn="ctr"/>
            <a:r>
              <a:rPr lang="en-US" b="1" kern="10" smtClean="0">
                <a:ln w="9525">
                  <a:solidFill>
                    <a:srgbClr val="0000FF"/>
                  </a:solidFill>
                  <a:round/>
                  <a:headEnd/>
                  <a:tailEnd/>
                </a:ln>
                <a:solidFill>
                  <a:srgbClr val="7030A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Địa lí– </a:t>
            </a:r>
            <a:r>
              <a:rPr lang="en-US" b="1" kern="10">
                <a:ln w="9525">
                  <a:solidFill>
                    <a:srgbClr val="0000FF"/>
                  </a:solidFill>
                  <a:round/>
                  <a:headEnd/>
                  <a:tailEnd/>
                </a:ln>
                <a:solidFill>
                  <a:srgbClr val="7030A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4</a:t>
            </a:r>
          </a:p>
        </p:txBody>
      </p:sp>
      <p:sp>
        <p:nvSpPr>
          <p:cNvPr id="6" name="Text Box 3"/>
          <p:cNvSpPr txBox="1">
            <a:spLocks noChangeArrowheads="1"/>
          </p:cNvSpPr>
          <p:nvPr/>
        </p:nvSpPr>
        <p:spPr bwMode="auto">
          <a:xfrm>
            <a:off x="838200" y="3657601"/>
            <a:ext cx="86106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ts val="600"/>
              </a:spcBef>
              <a:buNone/>
            </a:pPr>
            <a:r>
              <a:rPr lang="en-US" altLang="en-US" sz="3600" b="1">
                <a:solidFill>
                  <a:srgbClr val="0000CC"/>
                </a:solidFill>
                <a:latin typeface="Times New Roman" panose="02020603050405020304" pitchFamily="18" charset="0"/>
                <a:cs typeface="Times New Roman" panose="02020603050405020304" pitchFamily="18" charset="0"/>
              </a:rPr>
              <a:t>Tuần </a:t>
            </a:r>
            <a:r>
              <a:rPr lang="en-US" altLang="en-US" sz="3600" b="1" smtClean="0">
                <a:solidFill>
                  <a:srgbClr val="0000CC"/>
                </a:solidFill>
                <a:latin typeface="Times New Roman" panose="02020603050405020304" pitchFamily="18" charset="0"/>
                <a:cs typeface="Times New Roman" panose="02020603050405020304" pitchFamily="18" charset="0"/>
              </a:rPr>
              <a:t>28</a:t>
            </a:r>
            <a:endParaRPr lang="en-US" altLang="en-US" sz="3600" b="1">
              <a:solidFill>
                <a:srgbClr val="0000CC"/>
              </a:solidFill>
              <a:latin typeface="Times New Roman" panose="02020603050405020304" pitchFamily="18" charset="0"/>
              <a:cs typeface="Times New Roman" panose="02020603050405020304" pitchFamily="18" charset="0"/>
            </a:endParaRPr>
          </a:p>
          <a:p>
            <a:pPr>
              <a:spcBef>
                <a:spcPts val="600"/>
              </a:spcBef>
              <a:buNone/>
            </a:pPr>
            <a:r>
              <a:rPr lang="en-US" altLang="en-US" sz="3600" b="1" smtClean="0">
                <a:solidFill>
                  <a:srgbClr val="0000CC"/>
                </a:solidFill>
                <a:latin typeface="Times New Roman" panose="02020603050405020304" pitchFamily="18" charset="0"/>
                <a:cs typeface="Times New Roman" panose="02020603050405020304" pitchFamily="18" charset="0"/>
              </a:rPr>
              <a:t>Bài 29: </a:t>
            </a:r>
            <a:r>
              <a:rPr lang="en-US" altLang="en-US" sz="3600" b="1" smtClean="0">
                <a:solidFill>
                  <a:srgbClr val="FF0000"/>
                </a:solidFill>
                <a:latin typeface="Times New Roman" panose="02020603050405020304" pitchFamily="18" charset="0"/>
                <a:cs typeface="Times New Roman" panose="02020603050405020304" pitchFamily="18" charset="0"/>
              </a:rPr>
              <a:t>BIỂN, ĐẢO VÀ QUẦN ĐẢO</a:t>
            </a:r>
            <a:endParaRPr lang="en-US" altLang="en-US" sz="3600" b="1"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741553"/>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304800" y="304800"/>
            <a:ext cx="9753600" cy="5826125"/>
          </a:xfrm>
          <a:prstGeom prst="rect">
            <a:avLst/>
          </a:prstGeom>
          <a:noFill/>
          <a:ln w="9525" algn="ctr">
            <a:noFill/>
            <a:miter lim="800000"/>
            <a:headEnd/>
            <a:tailEnd/>
          </a:ln>
        </p:spPr>
        <p:txBody>
          <a:bodyPr>
            <a:spAutoFit/>
          </a:bodyPr>
          <a:lstStyle/>
          <a:p>
            <a:pPr algn="l"/>
            <a:r>
              <a:rPr lang="en-US" sz="4000" b="1" i="1">
                <a:solidFill>
                  <a:srgbClr val="FF0000"/>
                </a:solidFill>
                <a:latin typeface="Arial" charset="0"/>
              </a:rPr>
              <a:t>                   Đảo và quần đảo :</a:t>
            </a:r>
            <a:r>
              <a:rPr lang="en-US" sz="4000" b="1">
                <a:solidFill>
                  <a:srgbClr val="FF0000"/>
                </a:solidFill>
                <a:latin typeface="Arial" charset="0"/>
              </a:rPr>
              <a:t> </a:t>
            </a:r>
            <a:br>
              <a:rPr lang="en-US" sz="4000" b="1">
                <a:solidFill>
                  <a:srgbClr val="FF0000"/>
                </a:solidFill>
                <a:latin typeface="Arial" charset="0"/>
              </a:rPr>
            </a:br>
            <a:r>
              <a:rPr lang="en-US" b="1">
                <a:latin typeface="Arial" charset="0"/>
              </a:rPr>
              <a:t>- Vùng biển nước ta có trên 3000 hòn đảo lớn nhỏ trong đó: </a:t>
            </a:r>
            <a:br>
              <a:rPr lang="en-US" b="1">
                <a:latin typeface="Arial" charset="0"/>
              </a:rPr>
            </a:br>
            <a:r>
              <a:rPr lang="en-US" b="1">
                <a:latin typeface="Arial" charset="0"/>
              </a:rPr>
              <a:t>+ Vùng biển Đông Bắc có trên 2.000 đảo. </a:t>
            </a:r>
            <a:br>
              <a:rPr lang="en-US" b="1">
                <a:latin typeface="Arial" charset="0"/>
              </a:rPr>
            </a:br>
            <a:r>
              <a:rPr lang="en-US" b="1">
                <a:latin typeface="Arial" charset="0"/>
              </a:rPr>
              <a:t>+ Bắc Trung Bộ trên 40 đảo. </a:t>
            </a:r>
            <a:br>
              <a:rPr lang="en-US" b="1">
                <a:latin typeface="Arial" charset="0"/>
              </a:rPr>
            </a:br>
            <a:r>
              <a:rPr lang="en-US" b="1">
                <a:latin typeface="Arial" charset="0"/>
              </a:rPr>
              <a:t>+ Còn lại ở vùng biển Nam Trung Bộ, vùng biển Tây Nam và hai quần đảo Hoàng Sa và Trường Sa. </a:t>
            </a:r>
            <a:br>
              <a:rPr lang="en-US" b="1">
                <a:latin typeface="Arial" charset="0"/>
              </a:rPr>
            </a:br>
            <a:r>
              <a:rPr lang="en-US" b="1">
                <a:latin typeface="Arial" charset="0"/>
              </a:rPr>
              <a:t>- Các đảo lớn : Cô Tô, Cát Bà, Cù Lao Chàm, Lý Sơn, Phú Quý, Côn Đảo, Phú Quốc v,v… Đảo có diện tích lớn nhất là Phú Quốc: 589,23 km²( theo thống kê số liệu đất năm 2005). </a:t>
            </a:r>
          </a:p>
          <a:p>
            <a:pPr algn="l"/>
            <a:r>
              <a:rPr lang="en-US" b="1">
                <a:latin typeface="Arial" charset="0"/>
              </a:rPr>
              <a:t>- Các quần đào có Hạ Long, Bái Tử Long, Cô Tô, Trường Sa, Hoàng Sa …</a:t>
            </a:r>
            <a:r>
              <a:rPr lang="en-US" sz="2000" b="1">
                <a:latin typeface="Arial"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4"/>
          <p:cNvSpPr>
            <a:spLocks noChangeArrowheads="1" noChangeShapeType="1" noTextEdit="1"/>
          </p:cNvSpPr>
          <p:nvPr/>
        </p:nvSpPr>
        <p:spPr bwMode="auto">
          <a:xfrm>
            <a:off x="1905000" y="533400"/>
            <a:ext cx="6934200" cy="1295400"/>
          </a:xfrm>
          <a:prstGeom prst="rect">
            <a:avLst/>
          </a:prstGeom>
        </p:spPr>
        <p:txBody>
          <a:bodyPr wrap="none" fromWordArt="1">
            <a:prstTxWarp prst="textPlain">
              <a:avLst>
                <a:gd name="adj" fmla="val 50000"/>
              </a:avLst>
            </a:prstTxWarp>
          </a:bodyPr>
          <a:lstStyle/>
          <a:p>
            <a:r>
              <a:rPr lang="en-US" sz="3600" b="1" kern="10">
                <a:ln w="9525">
                  <a:solidFill>
                    <a:srgbClr val="000000"/>
                  </a:solidFill>
                  <a:round/>
                  <a:headEnd/>
                  <a:tailEnd/>
                </a:ln>
                <a:solidFill>
                  <a:srgbClr val="3366FF"/>
                </a:solidFill>
                <a:latin typeface="Arial"/>
                <a:cs typeface="Arial"/>
              </a:rPr>
              <a:t>C. VAI TRÒ CỦA BIỂN, ĐẢO VÀ QUẦN ĐẢO </a:t>
            </a:r>
          </a:p>
        </p:txBody>
      </p:sp>
      <p:sp>
        <p:nvSpPr>
          <p:cNvPr id="9219" name="WordArt 5"/>
          <p:cNvSpPr>
            <a:spLocks noChangeArrowheads="1" noChangeShapeType="1" noTextEdit="1"/>
          </p:cNvSpPr>
          <p:nvPr/>
        </p:nvSpPr>
        <p:spPr bwMode="auto">
          <a:xfrm>
            <a:off x="3048000" y="1905000"/>
            <a:ext cx="4200525" cy="1524000"/>
          </a:xfrm>
          <a:prstGeom prst="rect">
            <a:avLst/>
          </a:prstGeom>
        </p:spPr>
        <p:txBody>
          <a:bodyPr wrap="none" fromWordArt="1">
            <a:prstTxWarp prst="textPlain">
              <a:avLst>
                <a:gd name="adj" fmla="val 50000"/>
              </a:avLst>
            </a:prstTxWarp>
          </a:bodyPr>
          <a:lstStyle/>
          <a:p>
            <a:r>
              <a:rPr lang="en-US" sz="3600" b="1" kern="10">
                <a:ln w="9525">
                  <a:solidFill>
                    <a:srgbClr val="FF0000"/>
                  </a:solidFill>
                  <a:round/>
                  <a:headEnd/>
                  <a:tailEnd/>
                </a:ln>
                <a:solidFill>
                  <a:srgbClr val="FF0000"/>
                </a:solidFill>
                <a:latin typeface="Arial"/>
                <a:cs typeface="Arial"/>
              </a:rPr>
              <a:t>THẢO LUẬN NHÓM</a:t>
            </a:r>
          </a:p>
        </p:txBody>
      </p:sp>
      <p:sp>
        <p:nvSpPr>
          <p:cNvPr id="133126" name="Text Box 6"/>
          <p:cNvSpPr txBox="1">
            <a:spLocks noChangeArrowheads="1"/>
          </p:cNvSpPr>
          <p:nvPr/>
        </p:nvSpPr>
        <p:spPr bwMode="auto">
          <a:xfrm>
            <a:off x="1219200" y="3352800"/>
            <a:ext cx="7924800" cy="1617663"/>
          </a:xfrm>
          <a:prstGeom prst="rect">
            <a:avLst/>
          </a:prstGeom>
          <a:noFill/>
          <a:ln w="9525" algn="ctr">
            <a:noFill/>
            <a:miter lim="800000"/>
            <a:headEnd/>
            <a:tailEnd/>
          </a:ln>
        </p:spPr>
        <p:txBody>
          <a:bodyPr>
            <a:spAutoFit/>
          </a:bodyPr>
          <a:lstStyle/>
          <a:p>
            <a:endParaRPr lang="en-US">
              <a:latin typeface="Arial" charset="0"/>
            </a:endParaRPr>
          </a:p>
          <a:p>
            <a:r>
              <a:rPr lang="en-US" sz="3600" b="1">
                <a:latin typeface="Arial" charset="0"/>
              </a:rPr>
              <a:t>Nêu vai trò của biển, đảo và quần đảo đối với nước 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3126">
                                            <p:txEl>
                                              <p:pRg st="1" end="1"/>
                                            </p:txEl>
                                          </p:spTgt>
                                        </p:tgtEl>
                                        <p:attrNameLst>
                                          <p:attrName>style.visibility</p:attrName>
                                        </p:attrNameLst>
                                      </p:cBhvr>
                                      <p:to>
                                        <p:strVal val="visible"/>
                                      </p:to>
                                    </p:set>
                                    <p:animEffect transition="in" filter="circle(in)">
                                      <p:cBhvr>
                                        <p:cTn id="7" dur="2000"/>
                                        <p:tgtEl>
                                          <p:spTgt spid="1331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85800" y="4267200"/>
            <a:ext cx="9144000" cy="2227263"/>
          </a:xfrm>
          <a:prstGeom prst="rect">
            <a:avLst/>
          </a:prstGeom>
          <a:noFill/>
          <a:ln w="9525" algn="ctr">
            <a:noFill/>
            <a:miter lim="800000"/>
            <a:headEnd/>
            <a:tailEnd/>
          </a:ln>
        </p:spPr>
        <p:txBody>
          <a:bodyPr>
            <a:spAutoFit/>
          </a:bodyPr>
          <a:lstStyle/>
          <a:p>
            <a:pPr>
              <a:spcBef>
                <a:spcPct val="50000"/>
              </a:spcBef>
            </a:pPr>
            <a:r>
              <a:rPr lang="en-US" b="1" i="1">
                <a:solidFill>
                  <a:srgbClr val="FF0000"/>
                </a:solidFill>
                <a:latin typeface="Arial" charset="0"/>
              </a:rPr>
              <a:t>Hải sản :</a:t>
            </a:r>
            <a:r>
              <a:rPr lang="en-US" b="1">
                <a:latin typeface="Arial" charset="0"/>
              </a:rPr>
              <a:t> Ở vùng biển nước ta đến nay có khoảng 2.040 loài cá , trong đó có giá trị kinh tế cao khoảng 110 loài. Trữ lượng cá ở vùng biển nước ta khoảng 3 triệu tấn/năm. 	Ngoài ra còn rất nhiều hải sản khác như tôm, mực, rong biển …</a:t>
            </a:r>
          </a:p>
        </p:txBody>
      </p:sp>
      <p:pic>
        <p:nvPicPr>
          <p:cNvPr id="10243" name="Picture 3" descr="161801"/>
          <p:cNvPicPr>
            <a:picLocks noChangeAspect="1" noChangeArrowheads="1"/>
          </p:cNvPicPr>
          <p:nvPr/>
        </p:nvPicPr>
        <p:blipFill>
          <a:blip r:embed="rId2"/>
          <a:srcRect/>
          <a:stretch>
            <a:fillRect/>
          </a:stretch>
        </p:blipFill>
        <p:spPr bwMode="auto">
          <a:xfrm>
            <a:off x="304800" y="381000"/>
            <a:ext cx="5105400" cy="3722688"/>
          </a:xfrm>
          <a:prstGeom prst="rect">
            <a:avLst/>
          </a:prstGeom>
          <a:noFill/>
          <a:ln w="9525">
            <a:noFill/>
            <a:miter lim="800000"/>
            <a:headEnd/>
            <a:tailEnd/>
          </a:ln>
        </p:spPr>
      </p:pic>
      <p:pic>
        <p:nvPicPr>
          <p:cNvPr id="10244" name="Picture 4" descr="images (1)"/>
          <p:cNvPicPr>
            <a:picLocks noChangeAspect="1" noChangeArrowheads="1"/>
          </p:cNvPicPr>
          <p:nvPr/>
        </p:nvPicPr>
        <p:blipFill>
          <a:blip r:embed="rId3"/>
          <a:srcRect/>
          <a:stretch>
            <a:fillRect/>
          </a:stretch>
        </p:blipFill>
        <p:spPr bwMode="auto">
          <a:xfrm>
            <a:off x="5562600" y="381000"/>
            <a:ext cx="4648200" cy="3709988"/>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533400" y="4419600"/>
            <a:ext cx="9601200" cy="2227263"/>
          </a:xfrm>
          <a:prstGeom prst="rect">
            <a:avLst/>
          </a:prstGeom>
          <a:noFill/>
          <a:ln w="9525" algn="ctr">
            <a:noFill/>
            <a:miter lim="800000"/>
            <a:headEnd/>
            <a:tailEnd/>
          </a:ln>
        </p:spPr>
        <p:txBody>
          <a:bodyPr>
            <a:spAutoFit/>
          </a:bodyPr>
          <a:lstStyle/>
          <a:p>
            <a:pPr>
              <a:spcBef>
                <a:spcPct val="50000"/>
              </a:spcBef>
            </a:pPr>
            <a:r>
              <a:rPr lang="en-US" b="1" i="1">
                <a:solidFill>
                  <a:srgbClr val="FF0000"/>
                </a:solidFill>
                <a:latin typeface="Arial" charset="0"/>
              </a:rPr>
              <a:t>Khoáng sản :</a:t>
            </a:r>
            <a:r>
              <a:rPr lang="en-US" b="1">
                <a:latin typeface="Arial" charset="0"/>
              </a:rPr>
              <a:t> Dưới đáy biển nước ta có nhiều khoáng sản quý như: thiếc, ti tan, đi-ri-con, thạch anh, nhôm, sắt, măng gan, đồng, kền và các loại đất hiếm. Muối ăn chứa trong nước biển bình quân 3.500gr/m2.</a:t>
            </a:r>
            <a:br>
              <a:rPr lang="en-US" b="1">
                <a:latin typeface="Arial" charset="0"/>
              </a:rPr>
            </a:br>
            <a:endParaRPr lang="en-US" b="1">
              <a:latin typeface="Arial" charset="0"/>
            </a:endParaRPr>
          </a:p>
        </p:txBody>
      </p:sp>
      <p:pic>
        <p:nvPicPr>
          <p:cNvPr id="11267" name="Picture 4" descr="52071623"/>
          <p:cNvPicPr>
            <a:picLocks noChangeAspect="1" noChangeArrowheads="1"/>
          </p:cNvPicPr>
          <p:nvPr/>
        </p:nvPicPr>
        <p:blipFill>
          <a:blip r:embed="rId2"/>
          <a:srcRect/>
          <a:stretch>
            <a:fillRect/>
          </a:stretch>
        </p:blipFill>
        <p:spPr bwMode="auto">
          <a:xfrm>
            <a:off x="381000" y="304800"/>
            <a:ext cx="5638800" cy="3738563"/>
          </a:xfrm>
          <a:prstGeom prst="rect">
            <a:avLst/>
          </a:prstGeom>
          <a:noFill/>
          <a:ln w="9525">
            <a:noFill/>
            <a:miter lim="800000"/>
            <a:headEnd/>
            <a:tailEnd/>
          </a:ln>
        </p:spPr>
      </p:pic>
      <p:pic>
        <p:nvPicPr>
          <p:cNvPr id="11268" name="Picture 5" descr="1308622489_muoi"/>
          <p:cNvPicPr>
            <a:picLocks noChangeAspect="1" noChangeArrowheads="1"/>
          </p:cNvPicPr>
          <p:nvPr/>
        </p:nvPicPr>
        <p:blipFill>
          <a:blip r:embed="rId3"/>
          <a:srcRect/>
          <a:stretch>
            <a:fillRect/>
          </a:stretch>
        </p:blipFill>
        <p:spPr bwMode="auto">
          <a:xfrm>
            <a:off x="5715000" y="304800"/>
            <a:ext cx="4343400" cy="3733800"/>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81000" y="4648200"/>
            <a:ext cx="9829800" cy="1800225"/>
          </a:xfrm>
          <a:prstGeom prst="rect">
            <a:avLst/>
          </a:prstGeom>
          <a:noFill/>
          <a:ln w="9525" algn="ctr">
            <a:noFill/>
            <a:miter lim="800000"/>
            <a:headEnd/>
            <a:tailEnd/>
          </a:ln>
        </p:spPr>
        <p:txBody>
          <a:bodyPr>
            <a:spAutoFit/>
          </a:bodyPr>
          <a:lstStyle/>
          <a:p>
            <a:pPr>
              <a:spcBef>
                <a:spcPct val="50000"/>
              </a:spcBef>
            </a:pPr>
            <a:r>
              <a:rPr lang="en-US" b="1" i="1">
                <a:solidFill>
                  <a:srgbClr val="FF0000"/>
                </a:solidFill>
                <a:latin typeface="Arial" charset="0"/>
              </a:rPr>
              <a:t>Dầu mỏ :</a:t>
            </a:r>
            <a:r>
              <a:rPr lang="en-US" b="1">
                <a:solidFill>
                  <a:srgbClr val="FF0000"/>
                </a:solidFill>
                <a:latin typeface="Arial" charset="0"/>
              </a:rPr>
              <a:t> </a:t>
            </a:r>
            <a:r>
              <a:rPr lang="en-US" b="1">
                <a:latin typeface="Arial" charset="0"/>
              </a:rPr>
              <a:t>Vùng biển Việt Nam rộng hơn l triệu km2 trong đó có500.000km2 nằm trong vùng triển vọng có dầu khí. Trữ lượng dầu khí ngoài khơi miền Nam Việt Nam có thể chiếm 25% trrữ lượng dầu dưới đáy biển Đông</a:t>
            </a:r>
          </a:p>
        </p:txBody>
      </p:sp>
      <p:pic>
        <p:nvPicPr>
          <p:cNvPr id="12291" name="Picture 4" descr="20803480_images1623665_daumo"/>
          <p:cNvPicPr>
            <a:picLocks noChangeAspect="1" noChangeArrowheads="1"/>
          </p:cNvPicPr>
          <p:nvPr/>
        </p:nvPicPr>
        <p:blipFill>
          <a:blip r:embed="rId2"/>
          <a:srcRect/>
          <a:stretch>
            <a:fillRect/>
          </a:stretch>
        </p:blipFill>
        <p:spPr bwMode="auto">
          <a:xfrm>
            <a:off x="5867400" y="304800"/>
            <a:ext cx="4343400" cy="4114800"/>
          </a:xfrm>
          <a:prstGeom prst="rect">
            <a:avLst/>
          </a:prstGeom>
          <a:noFill/>
          <a:ln w="9525">
            <a:noFill/>
            <a:miter lim="800000"/>
            <a:headEnd/>
            <a:tailEnd/>
          </a:ln>
        </p:spPr>
      </p:pic>
      <p:pic>
        <p:nvPicPr>
          <p:cNvPr id="12292" name="Picture 5" descr="Khai thac dau"/>
          <p:cNvPicPr>
            <a:picLocks noChangeAspect="1" noChangeArrowheads="1"/>
          </p:cNvPicPr>
          <p:nvPr/>
        </p:nvPicPr>
        <p:blipFill>
          <a:blip r:embed="rId3"/>
          <a:srcRect/>
          <a:stretch>
            <a:fillRect/>
          </a:stretch>
        </p:blipFill>
        <p:spPr bwMode="auto">
          <a:xfrm>
            <a:off x="304800" y="352425"/>
            <a:ext cx="5638800" cy="4067175"/>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457200"/>
            <a:ext cx="4343400" cy="3935413"/>
          </a:xfrm>
          <a:prstGeom prst="rect">
            <a:avLst/>
          </a:prstGeom>
          <a:noFill/>
          <a:ln w="9525" algn="ctr">
            <a:noFill/>
            <a:miter lim="800000"/>
            <a:headEnd/>
            <a:tailEnd/>
          </a:ln>
        </p:spPr>
        <p:txBody>
          <a:bodyPr>
            <a:spAutoFit/>
          </a:bodyPr>
          <a:lstStyle/>
          <a:p>
            <a:pPr>
              <a:spcBef>
                <a:spcPct val="50000"/>
              </a:spcBef>
            </a:pPr>
            <a:r>
              <a:rPr lang="en-US" b="1" i="1">
                <a:solidFill>
                  <a:srgbClr val="FF0000"/>
                </a:solidFill>
                <a:latin typeface="Arial" charset="0"/>
              </a:rPr>
              <a:t>Giao thông :</a:t>
            </a:r>
            <a:r>
              <a:rPr lang="en-US" b="1">
                <a:solidFill>
                  <a:srgbClr val="FF0000"/>
                </a:solidFill>
                <a:latin typeface="Arial" charset="0"/>
              </a:rPr>
              <a:t> </a:t>
            </a:r>
            <a:r>
              <a:rPr lang="en-US" b="1">
                <a:latin typeface="Arial" charset="0"/>
              </a:rPr>
              <a:t>Bờ biển nước ta chạy dọc từ Bắc tới Nam theo chiều dài đất nước, với 3.260km bờ biển có nhiều cảng, vịnh… rất thuận liện cho giao thông, đánh bắt, hải sản.  </a:t>
            </a:r>
          </a:p>
        </p:txBody>
      </p:sp>
      <p:pic>
        <p:nvPicPr>
          <p:cNvPr id="13315" name="Picture 3" descr="Cang Hai Phong"/>
          <p:cNvPicPr>
            <a:picLocks noChangeAspect="1" noChangeArrowheads="1"/>
          </p:cNvPicPr>
          <p:nvPr/>
        </p:nvPicPr>
        <p:blipFill>
          <a:blip r:embed="rId2"/>
          <a:srcRect l="5754" t="7465" r="4559" b="7465"/>
          <a:stretch>
            <a:fillRect/>
          </a:stretch>
        </p:blipFill>
        <p:spPr bwMode="auto">
          <a:xfrm>
            <a:off x="4572000" y="457200"/>
            <a:ext cx="5562600" cy="4211638"/>
          </a:xfrm>
          <a:prstGeom prst="rect">
            <a:avLst/>
          </a:prstGeom>
          <a:noFill/>
          <a:ln w="57150">
            <a:solidFill>
              <a:schemeClr val="tx1"/>
            </a:solidFill>
            <a:miter lim="800000"/>
            <a:headEnd/>
            <a:tailEnd/>
          </a:ln>
        </p:spPr>
      </p:pic>
      <p:sp>
        <p:nvSpPr>
          <p:cNvPr id="13316" name="Text Box 4"/>
          <p:cNvSpPr txBox="1">
            <a:spLocks noChangeArrowheads="1"/>
          </p:cNvSpPr>
          <p:nvPr/>
        </p:nvSpPr>
        <p:spPr bwMode="auto">
          <a:xfrm>
            <a:off x="381000" y="4800600"/>
            <a:ext cx="9906000" cy="2868613"/>
          </a:xfrm>
          <a:prstGeom prst="rect">
            <a:avLst/>
          </a:prstGeom>
          <a:noFill/>
          <a:ln w="9525" algn="ctr">
            <a:noFill/>
            <a:miter lim="800000"/>
            <a:headEnd/>
            <a:tailEnd/>
          </a:ln>
        </p:spPr>
        <p:txBody>
          <a:bodyPr>
            <a:spAutoFit/>
          </a:bodyPr>
          <a:lstStyle/>
          <a:p>
            <a:pPr algn="l">
              <a:spcBef>
                <a:spcPct val="50000"/>
              </a:spcBef>
            </a:pPr>
            <a:r>
              <a:rPr lang="en-US" b="1">
                <a:latin typeface="Arial" charset="0"/>
              </a:rPr>
              <a:t>Nằm liên trục giao thông đường biển quốc tế từ Thái Bình Dương sang Đại Tây Dương, trong tương lai sẽ là tiềm năng cho ngành kinh tế dịch vụ trên biển (đóng tàu, sửa chữa tàu … ). </a:t>
            </a:r>
            <a:br>
              <a:rPr lang="en-US" b="1">
                <a:latin typeface="Arial" charset="0"/>
              </a:rPr>
            </a:br>
            <a:endParaRPr lang="en-US" b="1">
              <a:latin typeface="Arial" charset="0"/>
            </a:endParaRPr>
          </a:p>
          <a:p>
            <a:pPr algn="l">
              <a:spcBef>
                <a:spcPct val="50000"/>
              </a:spcBef>
            </a:pPr>
            <a:endParaRPr lang="en-US">
              <a:latin typeface="Arial" charset="0"/>
            </a:endParaRPr>
          </a:p>
        </p:txBody>
      </p:sp>
    </p:spTree>
  </p:cSld>
  <p:clrMapOvr>
    <a:masterClrMapping/>
  </p:clrMapOvr>
  <p:transition>
    <p:cover dir="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457200" y="4724400"/>
            <a:ext cx="10058400" cy="946150"/>
          </a:xfrm>
          <a:prstGeom prst="rect">
            <a:avLst/>
          </a:prstGeom>
          <a:noFill/>
          <a:ln w="9525" algn="ctr">
            <a:noFill/>
            <a:miter lim="800000"/>
            <a:headEnd/>
            <a:tailEnd/>
          </a:ln>
        </p:spPr>
        <p:txBody>
          <a:bodyPr>
            <a:spAutoFit/>
          </a:bodyPr>
          <a:lstStyle/>
          <a:p>
            <a:pPr algn="l">
              <a:spcBef>
                <a:spcPct val="50000"/>
              </a:spcBef>
            </a:pPr>
            <a:r>
              <a:rPr lang="en-US" sz="2000" b="1" i="1">
                <a:latin typeface="Arial" charset="0"/>
              </a:rPr>
              <a:t> </a:t>
            </a:r>
            <a:r>
              <a:rPr lang="en-US" b="1" i="1">
                <a:solidFill>
                  <a:srgbClr val="FF0000"/>
                </a:solidFill>
                <a:latin typeface="Arial" charset="0"/>
              </a:rPr>
              <a:t>Du lịch :</a:t>
            </a:r>
            <a:r>
              <a:rPr lang="en-US" b="1">
                <a:latin typeface="Arial" charset="0"/>
              </a:rPr>
              <a:t> Bờ biển dài có nhiều bãi cát, vụng, vịnh, hang động tự nhiên đẹp, là tiềm năng du lịch lớn của nước ta. </a:t>
            </a:r>
          </a:p>
        </p:txBody>
      </p:sp>
      <p:pic>
        <p:nvPicPr>
          <p:cNvPr id="134149" name="Picture 5" descr="Catba"/>
          <p:cNvPicPr>
            <a:picLocks noChangeAspect="1" noChangeArrowheads="1"/>
          </p:cNvPicPr>
          <p:nvPr/>
        </p:nvPicPr>
        <p:blipFill>
          <a:blip r:embed="rId2"/>
          <a:srcRect/>
          <a:stretch>
            <a:fillRect/>
          </a:stretch>
        </p:blipFill>
        <p:spPr bwMode="auto">
          <a:xfrm>
            <a:off x="228600" y="533400"/>
            <a:ext cx="5105400" cy="3886200"/>
          </a:xfrm>
          <a:prstGeom prst="rect">
            <a:avLst/>
          </a:prstGeom>
          <a:solidFill>
            <a:schemeClr val="bg1"/>
          </a:solidFill>
          <a:ln w="38100">
            <a:noFill/>
            <a:miter lim="800000"/>
            <a:headEnd/>
            <a:tailEnd/>
          </a:ln>
        </p:spPr>
      </p:pic>
      <p:pic>
        <p:nvPicPr>
          <p:cNvPr id="134150" name="Picture 6" descr="beach"/>
          <p:cNvPicPr>
            <a:picLocks noChangeAspect="1" noChangeArrowheads="1"/>
          </p:cNvPicPr>
          <p:nvPr/>
        </p:nvPicPr>
        <p:blipFill>
          <a:blip r:embed="rId3"/>
          <a:srcRect/>
          <a:stretch>
            <a:fillRect/>
          </a:stretch>
        </p:blipFill>
        <p:spPr bwMode="auto">
          <a:xfrm>
            <a:off x="5410200" y="533400"/>
            <a:ext cx="4876800" cy="3886200"/>
          </a:xfrm>
          <a:prstGeom prst="rect">
            <a:avLst/>
          </a:prstGeom>
          <a:noFill/>
          <a:ln w="38100">
            <a:noFill/>
            <a:miter lim="800000"/>
            <a:headEnd/>
            <a:tailEnd/>
          </a:ln>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4149"/>
                                        </p:tgtEl>
                                        <p:attrNameLst>
                                          <p:attrName>style.visibility</p:attrName>
                                        </p:attrNameLst>
                                      </p:cBhvr>
                                      <p:to>
                                        <p:strVal val="visible"/>
                                      </p:to>
                                    </p:set>
                                    <p:animEffect transition="in" filter="blinds(horizontal)">
                                      <p:cBhvr>
                                        <p:cTn id="7" dur="1000"/>
                                        <p:tgtEl>
                                          <p:spTgt spid="134149"/>
                                        </p:tgtEl>
                                      </p:cBhvr>
                                    </p:animEffect>
                                  </p:childTnLst>
                                </p:cTn>
                              </p:par>
                              <p:par>
                                <p:cTn id="8" presetID="3" presetClass="entr" presetSubtype="10" fill="hold" nodeType="withEffect">
                                  <p:stCondLst>
                                    <p:cond delay="0"/>
                                  </p:stCondLst>
                                  <p:childTnLst>
                                    <p:set>
                                      <p:cBhvr>
                                        <p:cTn id="9" dur="1" fill="hold">
                                          <p:stCondLst>
                                            <p:cond delay="0"/>
                                          </p:stCondLst>
                                        </p:cTn>
                                        <p:tgtEl>
                                          <p:spTgt spid="134150"/>
                                        </p:tgtEl>
                                        <p:attrNameLst>
                                          <p:attrName>style.visibility</p:attrName>
                                        </p:attrNameLst>
                                      </p:cBhvr>
                                      <p:to>
                                        <p:strVal val="visible"/>
                                      </p:to>
                                    </p:set>
                                    <p:animEffect transition="in" filter="blinds(horizontal)">
                                      <p:cBhvr>
                                        <p:cTn id="10" dur="500"/>
                                        <p:tgtEl>
                                          <p:spTgt spid="134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28600" y="381000"/>
            <a:ext cx="5029200" cy="6062663"/>
          </a:xfrm>
          <a:prstGeom prst="rect">
            <a:avLst/>
          </a:prstGeom>
          <a:noFill/>
          <a:ln w="9525" algn="ctr">
            <a:noFill/>
            <a:miter lim="800000"/>
            <a:headEnd/>
            <a:tailEnd/>
          </a:ln>
        </p:spPr>
        <p:txBody>
          <a:bodyPr>
            <a:spAutoFit/>
          </a:bodyPr>
          <a:lstStyle/>
          <a:p>
            <a:pPr algn="r">
              <a:spcBef>
                <a:spcPct val="50000"/>
              </a:spcBef>
            </a:pPr>
            <a:r>
              <a:rPr lang="en-US" b="1">
                <a:solidFill>
                  <a:srgbClr val="FF0000"/>
                </a:solidFill>
                <a:latin typeface="Arial" charset="0"/>
              </a:rPr>
              <a:t>Quốc phòng, an ninh:</a:t>
            </a:r>
            <a:r>
              <a:rPr lang="en-US">
                <a:solidFill>
                  <a:srgbClr val="FF0000"/>
                </a:solidFill>
                <a:latin typeface="Arial" charset="0"/>
              </a:rPr>
              <a:t> </a:t>
            </a:r>
            <a:br>
              <a:rPr lang="en-US">
                <a:solidFill>
                  <a:srgbClr val="FF0000"/>
                </a:solidFill>
                <a:latin typeface="Arial" charset="0"/>
              </a:rPr>
            </a:br>
            <a:r>
              <a:rPr lang="en-US" sz="2400" b="1">
                <a:latin typeface="Arial" charset="0"/>
              </a:rPr>
              <a:t>Biển nước ta nằm trên đường giao thông quốc tế từ Đông sang Tây, từ Bắc xuống Nam vì vậy có vị trí quân sự hết sức quan trọng. Chúng ta có thể quan sát khống chế đường giao thông huyết mạch ở Đông Nam Á. </a:t>
            </a:r>
            <a:br>
              <a:rPr lang="en-US" sz="2400" b="1">
                <a:latin typeface="Arial" charset="0"/>
              </a:rPr>
            </a:br>
            <a:r>
              <a:rPr lang="en-US" sz="2400" b="1">
                <a:latin typeface="Arial" charset="0"/>
              </a:rPr>
              <a:t>Trên các đảo có thể lập những căn cứ kiểm soát vùng biển, vùng trời nước ta, kiểm tra hoạt động của tàu, thuyền, bảơ đảm an ninh quốc phòng, xây dựng kinh tế, bảo vệ chủ quyền và toàn vẹn lãnh thổ của đất nước ta.  </a:t>
            </a:r>
          </a:p>
        </p:txBody>
      </p:sp>
      <p:pic>
        <p:nvPicPr>
          <p:cNvPr id="15363" name="Picture 3" descr="3-P1030943"/>
          <p:cNvPicPr>
            <a:picLocks noChangeAspect="1" noChangeArrowheads="1"/>
          </p:cNvPicPr>
          <p:nvPr/>
        </p:nvPicPr>
        <p:blipFill>
          <a:blip r:embed="rId2"/>
          <a:srcRect/>
          <a:stretch>
            <a:fillRect/>
          </a:stretch>
        </p:blipFill>
        <p:spPr bwMode="auto">
          <a:xfrm>
            <a:off x="5410200" y="304800"/>
            <a:ext cx="4762500" cy="2981325"/>
          </a:xfrm>
          <a:prstGeom prst="rect">
            <a:avLst/>
          </a:prstGeom>
          <a:noFill/>
          <a:ln w="9525">
            <a:noFill/>
            <a:miter lim="800000"/>
            <a:headEnd/>
            <a:tailEnd/>
          </a:ln>
        </p:spPr>
      </p:pic>
      <p:pic>
        <p:nvPicPr>
          <p:cNvPr id="15364" name="Picture 4" descr="images630699_Truong_Sa_16_Phunutoday"/>
          <p:cNvPicPr>
            <a:picLocks noChangeAspect="1" noChangeArrowheads="1"/>
          </p:cNvPicPr>
          <p:nvPr/>
        </p:nvPicPr>
        <p:blipFill>
          <a:blip r:embed="rId3"/>
          <a:srcRect/>
          <a:stretch>
            <a:fillRect/>
          </a:stretch>
        </p:blipFill>
        <p:spPr bwMode="auto">
          <a:xfrm>
            <a:off x="5410200" y="3352800"/>
            <a:ext cx="4724400" cy="3225800"/>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0" y="0"/>
            <a:ext cx="10515600" cy="6858000"/>
          </a:xfrm>
          <a:prstGeom prst="rect">
            <a:avLst/>
          </a:prstGeom>
          <a:solidFill>
            <a:schemeClr val="tx1"/>
          </a:solidFill>
          <a:ln w="9525" algn="ctr">
            <a:solidFill>
              <a:schemeClr val="tx1"/>
            </a:solidFill>
            <a:miter lim="800000"/>
            <a:headEnd/>
            <a:tailEnd/>
          </a:ln>
        </p:spPr>
        <p:txBody>
          <a:bodyPr wrap="none" anchor="ctr"/>
          <a:lstStyle/>
          <a:p>
            <a:endParaRPr lang="en-US">
              <a:latin typeface="Arial" charset="0"/>
            </a:endParaRPr>
          </a:p>
        </p:txBody>
      </p:sp>
      <p:pic>
        <p:nvPicPr>
          <p:cNvPr id="135172" name="Movie 1.wmv">
            <a:hlinkClick r:id="" action="ppaction://media"/>
          </p:cNvPr>
          <p:cNvPicPr>
            <a:picLocks noGrp="1" noRot="1" noChangeAspect="1" noChangeArrowheads="1"/>
          </p:cNvPicPr>
          <p:nvPr>
            <p:ph/>
            <a:videoFile r:link="rId1"/>
          </p:nvPr>
        </p:nvPicPr>
        <p:blipFill>
          <a:blip r:embed="rId3"/>
          <a:srcRect/>
          <a:stretch>
            <a:fillRect/>
          </a:stretch>
        </p:blipFill>
        <p:spPr>
          <a:xfrm>
            <a:off x="304800" y="228600"/>
            <a:ext cx="9906000" cy="6324600"/>
          </a:xfrm>
        </p:spPr>
      </p:pic>
      <p:grpSp>
        <p:nvGrpSpPr>
          <p:cNvPr id="2" name="Group 10"/>
          <p:cNvGrpSpPr>
            <a:grpSpLocks/>
          </p:cNvGrpSpPr>
          <p:nvPr/>
        </p:nvGrpSpPr>
        <p:grpSpPr bwMode="auto">
          <a:xfrm>
            <a:off x="0" y="0"/>
            <a:ext cx="10515600" cy="6858000"/>
            <a:chOff x="0" y="0"/>
            <a:chExt cx="6624" cy="4320"/>
          </a:xfrm>
        </p:grpSpPr>
        <p:sp>
          <p:nvSpPr>
            <p:cNvPr id="16389" name="Rectangle 7"/>
            <p:cNvSpPr>
              <a:spLocks noChangeArrowheads="1"/>
            </p:cNvSpPr>
            <p:nvPr/>
          </p:nvSpPr>
          <p:spPr bwMode="auto">
            <a:xfrm>
              <a:off x="0" y="0"/>
              <a:ext cx="6624" cy="4320"/>
            </a:xfrm>
            <a:prstGeom prst="rect">
              <a:avLst/>
            </a:prstGeom>
            <a:solidFill>
              <a:schemeClr val="tx1"/>
            </a:solidFill>
            <a:ln w="9525" algn="ctr">
              <a:solidFill>
                <a:schemeClr val="tx1"/>
              </a:solidFill>
              <a:miter lim="800000"/>
              <a:headEnd/>
              <a:tailEnd/>
            </a:ln>
          </p:spPr>
          <p:txBody>
            <a:bodyPr wrap="none" anchor="ctr"/>
            <a:lstStyle/>
            <a:p>
              <a:endParaRPr lang="en-US">
                <a:latin typeface="Arial" charset="0"/>
              </a:endParaRPr>
            </a:p>
          </p:txBody>
        </p:sp>
        <p:sp>
          <p:nvSpPr>
            <p:cNvPr id="16390" name="WordArt 9"/>
            <p:cNvSpPr>
              <a:spLocks noChangeArrowheads="1" noChangeShapeType="1" noTextEdit="1"/>
            </p:cNvSpPr>
            <p:nvPr/>
          </p:nvSpPr>
          <p:spPr bwMode="auto">
            <a:xfrm>
              <a:off x="849" y="1344"/>
              <a:ext cx="4926" cy="1680"/>
            </a:xfrm>
            <a:prstGeom prst="rect">
              <a:avLst/>
            </a:prstGeom>
          </p:spPr>
          <p:txBody>
            <a:bodyPr wrap="none" fromWordArt="1">
              <a:prstTxWarp prst="textPlain">
                <a:avLst>
                  <a:gd name="adj" fmla="val 50000"/>
                </a:avLst>
              </a:prstTxWarp>
            </a:bodyPr>
            <a:lstStyle/>
            <a:p>
              <a:r>
                <a:rPr lang="vi-VN" sz="3600" b="1" kern="10">
                  <a:ln w="9525">
                    <a:noFill/>
                    <a:round/>
                    <a:headEnd/>
                    <a:tailEnd/>
                  </a:ln>
                  <a:solidFill>
                    <a:srgbClr val="FFFFFF"/>
                  </a:solidFill>
                  <a:latin typeface="Arial"/>
                  <a:cs typeface="Arial"/>
                </a:rPr>
                <a:t>GIỚI THIỆU</a:t>
              </a:r>
            </a:p>
            <a:p>
              <a:r>
                <a:rPr lang="vi-VN" sz="3600" b="1" kern="10">
                  <a:ln w="9525">
                    <a:noFill/>
                    <a:round/>
                    <a:headEnd/>
                    <a:tailEnd/>
                  </a:ln>
                  <a:solidFill>
                    <a:srgbClr val="FFFFFF"/>
                  </a:solidFill>
                  <a:latin typeface="Arial"/>
                  <a:cs typeface="Arial"/>
                </a:rPr>
                <a:t>QUẦN ĐẢO TRƯỜNG SA</a:t>
              </a:r>
            </a:p>
            <a:p>
              <a:r>
                <a:rPr lang="vi-VN" sz="3600" b="1" kern="10">
                  <a:ln w="9525">
                    <a:noFill/>
                    <a:round/>
                    <a:headEnd/>
                    <a:tailEnd/>
                  </a:ln>
                  <a:solidFill>
                    <a:srgbClr val="FFFFFF"/>
                  </a:solidFill>
                  <a:latin typeface="Arial"/>
                  <a:cs typeface="Arial"/>
                </a:rPr>
                <a:t> VÙNG ĐẤT BIÊN CƯƠNG XA XÔI </a:t>
              </a:r>
            </a:p>
            <a:p>
              <a:r>
                <a:rPr lang="vi-VN" sz="3600" b="1" kern="10">
                  <a:ln w="9525">
                    <a:noFill/>
                    <a:round/>
                    <a:headEnd/>
                    <a:tailEnd/>
                  </a:ln>
                  <a:solidFill>
                    <a:srgbClr val="FFFFFF"/>
                  </a:solidFill>
                  <a:latin typeface="Arial"/>
                  <a:cs typeface="Arial"/>
                </a:rPr>
                <a:t>CỦA TỔ QUỐC</a:t>
              </a:r>
              <a:endParaRPr lang="en-US" sz="3600" b="1" kern="10">
                <a:ln w="9525">
                  <a:noFill/>
                  <a:round/>
                  <a:headEnd/>
                  <a:tailEnd/>
                </a:ln>
                <a:solidFill>
                  <a:srgbClr val="FFFFFF"/>
                </a:solidFill>
                <a:latin typeface="Arial"/>
                <a:cs typeface="Arial"/>
              </a:endParaRPr>
            </a:p>
          </p:txBody>
        </p:sp>
      </p:gr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par>
                          <p:cTn id="9" fill="hold" nodeType="afterGroup">
                            <p:stCondLst>
                              <p:cond delay="500"/>
                            </p:stCondLst>
                            <p:childTnLst>
                              <p:par>
                                <p:cTn id="10" presetID="1" presetClass="mediacall" presetSubtype="0" fill="hold" nodeType="afterEffect">
                                  <p:stCondLst>
                                    <p:cond delay="0"/>
                                  </p:stCondLst>
                                  <p:childTnLst>
                                    <p:cmd type="call" cmd="playFrom(0.0)">
                                      <p:cBhvr>
                                        <p:cTn id="11" dur="270332" fill="hold"/>
                                        <p:tgtEl>
                                          <p:spTgt spid="13517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2" fill="hold" display="0">
                  <p:stCondLst>
                    <p:cond delay="indefinite"/>
                  </p:stCondLst>
                  <p:endCondLst>
                    <p:cond evt="onNext" delay="0">
                      <p:tgtEl>
                        <p:sldTgt/>
                      </p:tgtEl>
                    </p:cond>
                    <p:cond evt="onPrev" delay="0">
                      <p:tgtEl>
                        <p:sldTgt/>
                      </p:tgtEl>
                    </p:cond>
                  </p:endCondLst>
                </p:cTn>
                <p:tgtEl>
                  <p:spTgt spid="135172"/>
                </p:tgtEl>
              </p:cMediaNode>
            </p:video>
            <p:seq concurrent="1" nextAc="seek">
              <p:cTn id="13" restart="whenNotActive" fill="hold" evtFilter="cancelBubble" nodeType="interactiveSeq">
                <p:stCondLst>
                  <p:cond evt="onClick" delay="0">
                    <p:tgtEl>
                      <p:spTgt spid="135172"/>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2" presetClass="mediacall" presetSubtype="0" fill="hold" nodeType="clickEffect">
                                  <p:stCondLst>
                                    <p:cond delay="0"/>
                                  </p:stCondLst>
                                  <p:childTnLst>
                                    <p:cmd type="call" cmd="togglePause">
                                      <p:cBhvr>
                                        <p:cTn id="17" dur="1" fill="hold"/>
                                        <p:tgtEl>
                                          <p:spTgt spid="135172"/>
                                        </p:tgtEl>
                                      </p:cBhvr>
                                    </p:cmd>
                                  </p:childTnLst>
                                </p:cTn>
                              </p:par>
                            </p:childTnLst>
                          </p:cTn>
                        </p:par>
                      </p:childTnLst>
                    </p:cTn>
                  </p:par>
                </p:childTnLst>
              </p:cTn>
              <p:nextCondLst>
                <p:cond evt="onClick" delay="0">
                  <p:tgtEl>
                    <p:spTgt spid="13517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bai-bien-dep-cua-viet-nam-5"/>
          <p:cNvPicPr>
            <a:picLocks noChangeAspect="1" noChangeArrowheads="1"/>
          </p:cNvPicPr>
          <p:nvPr/>
        </p:nvPicPr>
        <p:blipFill>
          <a:blip r:embed="rId2"/>
          <a:srcRect/>
          <a:stretch>
            <a:fillRect/>
          </a:stretch>
        </p:blipFill>
        <p:spPr bwMode="auto">
          <a:xfrm>
            <a:off x="0" y="-76200"/>
            <a:ext cx="10515600" cy="7010400"/>
          </a:xfrm>
          <a:prstGeom prst="rect">
            <a:avLst/>
          </a:prstGeom>
          <a:noFill/>
          <a:ln w="9525">
            <a:noFill/>
            <a:miter lim="800000"/>
            <a:headEnd/>
            <a:tailEnd/>
          </a:ln>
        </p:spPr>
      </p:pic>
      <p:sp>
        <p:nvSpPr>
          <p:cNvPr id="124939" name="WordArt 11"/>
          <p:cNvSpPr>
            <a:spLocks noChangeArrowheads="1" noChangeShapeType="1" noTextEdit="1"/>
          </p:cNvSpPr>
          <p:nvPr/>
        </p:nvSpPr>
        <p:spPr bwMode="auto">
          <a:xfrm>
            <a:off x="3352800" y="1752600"/>
            <a:ext cx="5943600" cy="3581400"/>
          </a:xfrm>
          <a:prstGeom prst="rect">
            <a:avLst/>
          </a:prstGeom>
        </p:spPr>
        <p:txBody>
          <a:bodyPr wrap="none" fromWordArt="1">
            <a:prstTxWarp prst="textPlain">
              <a:avLst>
                <a:gd name="adj" fmla="val 50000"/>
              </a:avLst>
            </a:prstTxWarp>
          </a:bodyPr>
          <a:lstStyle/>
          <a:p>
            <a:pPr algn="r"/>
            <a:r>
              <a:rPr lang="en-US" sz="3600" b="1" kern="10">
                <a:ln w="57150">
                  <a:solidFill>
                    <a:srgbClr val="000000"/>
                  </a:solidFill>
                  <a:round/>
                  <a:headEnd/>
                  <a:tailEnd/>
                </a:ln>
                <a:solidFill>
                  <a:schemeClr val="bg1"/>
                </a:solidFill>
                <a:latin typeface="Arial"/>
                <a:cs typeface="Arial"/>
              </a:rPr>
              <a:t>BIỂN, ĐẢO</a:t>
            </a:r>
          </a:p>
          <a:p>
            <a:pPr algn="r"/>
            <a:r>
              <a:rPr lang="en-US" sz="3600" b="1" kern="10">
                <a:ln w="57150">
                  <a:solidFill>
                    <a:srgbClr val="000000"/>
                  </a:solidFill>
                  <a:round/>
                  <a:headEnd/>
                  <a:tailEnd/>
                </a:ln>
                <a:solidFill>
                  <a:schemeClr val="bg1"/>
                </a:solidFill>
                <a:latin typeface="Arial"/>
                <a:cs typeface="Arial"/>
              </a:rPr>
              <a:t> VÀ QUẦN ĐẢO</a:t>
            </a:r>
          </a:p>
        </p:txBody>
      </p:sp>
      <p:sp>
        <p:nvSpPr>
          <p:cNvPr id="2052" name="WordArt 13"/>
          <p:cNvSpPr>
            <a:spLocks noChangeArrowheads="1" noChangeShapeType="1" noTextEdit="1"/>
          </p:cNvSpPr>
          <p:nvPr/>
        </p:nvSpPr>
        <p:spPr bwMode="auto">
          <a:xfrm>
            <a:off x="1066800" y="1600200"/>
            <a:ext cx="2057400" cy="1752600"/>
          </a:xfrm>
          <a:prstGeom prst="rect">
            <a:avLst/>
          </a:prstGeom>
        </p:spPr>
        <p:txBody>
          <a:bodyPr wrap="none" fromWordArt="1">
            <a:prstTxWarp prst="textPlain">
              <a:avLst>
                <a:gd name="adj" fmla="val 50000"/>
              </a:avLst>
            </a:prstTxWarp>
          </a:bodyPr>
          <a:lstStyle/>
          <a:p>
            <a:r>
              <a:rPr lang="en-US" sz="3600" b="1" kern="10">
                <a:ln w="19050">
                  <a:solidFill>
                    <a:schemeClr val="tx1"/>
                  </a:solidFill>
                  <a:round/>
                  <a:headEnd/>
                  <a:tailEnd/>
                </a:ln>
                <a:solidFill>
                  <a:schemeClr val="accent2"/>
                </a:solidFill>
                <a:latin typeface="Arial"/>
                <a:cs typeface="Arial"/>
              </a:rPr>
              <a:t>ĐỊA LÝ :</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4939"/>
                                        </p:tgtEl>
                                        <p:attrNameLst>
                                          <p:attrName>style.visibility</p:attrName>
                                        </p:attrNameLst>
                                      </p:cBhvr>
                                      <p:to>
                                        <p:strVal val="visible"/>
                                      </p:to>
                                    </p:set>
                                    <p:anim calcmode="lin" valueType="num">
                                      <p:cBhvr additive="base">
                                        <p:cTn id="7" dur="2000" fill="hold"/>
                                        <p:tgtEl>
                                          <p:spTgt spid="124939"/>
                                        </p:tgtEl>
                                        <p:attrNameLst>
                                          <p:attrName>ppt_x</p:attrName>
                                        </p:attrNameLst>
                                      </p:cBhvr>
                                      <p:tavLst>
                                        <p:tav tm="0">
                                          <p:val>
                                            <p:strVal val="#ppt_x"/>
                                          </p:val>
                                        </p:tav>
                                        <p:tav tm="100000">
                                          <p:val>
                                            <p:strVal val="#ppt_x"/>
                                          </p:val>
                                        </p:tav>
                                      </p:tavLst>
                                    </p:anim>
                                    <p:anim calcmode="lin" valueType="num">
                                      <p:cBhvr additive="base">
                                        <p:cTn id="8" dur="2000" fill="hold"/>
                                        <p:tgtEl>
                                          <p:spTgt spid="1249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Text Box 4"/>
          <p:cNvSpPr txBox="1">
            <a:spLocks noChangeArrowheads="1"/>
          </p:cNvSpPr>
          <p:nvPr/>
        </p:nvSpPr>
        <p:spPr bwMode="auto">
          <a:xfrm>
            <a:off x="533400" y="3657600"/>
            <a:ext cx="9601200" cy="2530475"/>
          </a:xfrm>
          <a:prstGeom prst="rect">
            <a:avLst/>
          </a:prstGeom>
          <a:noFill/>
          <a:ln w="9525" algn="ctr">
            <a:noFill/>
            <a:miter lim="800000"/>
            <a:headEnd/>
            <a:tailEnd/>
          </a:ln>
        </p:spPr>
        <p:txBody>
          <a:bodyPr>
            <a:spAutoFit/>
          </a:bodyPr>
          <a:lstStyle/>
          <a:p>
            <a:pPr>
              <a:spcBef>
                <a:spcPct val="50000"/>
              </a:spcBef>
            </a:pPr>
            <a:r>
              <a:rPr lang="en-US" sz="4000" b="1">
                <a:latin typeface="Arial" charset="0"/>
              </a:rPr>
              <a:t>Quan sát lượt đồ :</a:t>
            </a:r>
            <a:br>
              <a:rPr lang="en-US" sz="4000" b="1">
                <a:latin typeface="Arial" charset="0"/>
              </a:rPr>
            </a:br>
            <a:r>
              <a:rPr lang="en-US" sz="4000" b="1">
                <a:latin typeface="Arial" charset="0"/>
              </a:rPr>
              <a:t>- Cho biết Biển đông bao bọc các phần nào của phần đất liền nước ta?</a:t>
            </a:r>
            <a:br>
              <a:rPr lang="en-US" sz="4000" b="1">
                <a:latin typeface="Arial" charset="0"/>
              </a:rPr>
            </a:br>
            <a:r>
              <a:rPr lang="en-US" sz="4000" b="1">
                <a:latin typeface="Arial" charset="0"/>
              </a:rPr>
              <a:t>- Kể tên các vịnh giáp nước ta.</a:t>
            </a:r>
          </a:p>
        </p:txBody>
      </p:sp>
      <p:sp>
        <p:nvSpPr>
          <p:cNvPr id="3075" name="WordArt 5"/>
          <p:cNvSpPr>
            <a:spLocks noChangeArrowheads="1" noChangeShapeType="1" noTextEdit="1"/>
          </p:cNvSpPr>
          <p:nvPr/>
        </p:nvSpPr>
        <p:spPr bwMode="auto">
          <a:xfrm>
            <a:off x="3048000" y="1905000"/>
            <a:ext cx="4200525" cy="1524000"/>
          </a:xfrm>
          <a:prstGeom prst="rect">
            <a:avLst/>
          </a:prstGeom>
        </p:spPr>
        <p:txBody>
          <a:bodyPr wrap="none" fromWordArt="1">
            <a:prstTxWarp prst="textPlain">
              <a:avLst>
                <a:gd name="adj" fmla="val 50000"/>
              </a:avLst>
            </a:prstTxWarp>
          </a:bodyPr>
          <a:lstStyle/>
          <a:p>
            <a:r>
              <a:rPr lang="en-US" sz="3600" b="1" kern="10">
                <a:ln w="9525">
                  <a:solidFill>
                    <a:srgbClr val="FF0000"/>
                  </a:solidFill>
                  <a:round/>
                  <a:headEnd/>
                  <a:tailEnd/>
                </a:ln>
                <a:solidFill>
                  <a:srgbClr val="FF0000"/>
                </a:solidFill>
                <a:latin typeface="Arial"/>
                <a:cs typeface="Arial"/>
              </a:rPr>
              <a:t>THẢO LUẬN NHÓM</a:t>
            </a:r>
          </a:p>
        </p:txBody>
      </p:sp>
      <p:sp>
        <p:nvSpPr>
          <p:cNvPr id="3076" name="WordArt 6"/>
          <p:cNvSpPr>
            <a:spLocks noChangeArrowheads="1" noChangeShapeType="1" noTextEdit="1"/>
          </p:cNvSpPr>
          <p:nvPr/>
        </p:nvSpPr>
        <p:spPr bwMode="auto">
          <a:xfrm>
            <a:off x="2286000" y="533400"/>
            <a:ext cx="5791200" cy="1295400"/>
          </a:xfrm>
          <a:prstGeom prst="rect">
            <a:avLst/>
          </a:prstGeom>
        </p:spPr>
        <p:txBody>
          <a:bodyPr wrap="none" fromWordArt="1">
            <a:prstTxWarp prst="textPlain">
              <a:avLst>
                <a:gd name="adj" fmla="val 50000"/>
              </a:avLst>
            </a:prstTxWarp>
          </a:bodyPr>
          <a:lstStyle/>
          <a:p>
            <a:r>
              <a:rPr lang="en-US" sz="3600" b="1" kern="10">
                <a:ln w="9525">
                  <a:solidFill>
                    <a:srgbClr val="000000"/>
                  </a:solidFill>
                  <a:round/>
                  <a:headEnd/>
                  <a:tailEnd/>
                </a:ln>
                <a:solidFill>
                  <a:srgbClr val="3366FF"/>
                </a:solidFill>
                <a:latin typeface="Arial"/>
                <a:cs typeface="Arial"/>
              </a:rPr>
              <a:t>A. BIỂN VIỆT NAM</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5956"/>
                                        </p:tgtEl>
                                        <p:attrNameLst>
                                          <p:attrName>style.visibility</p:attrName>
                                        </p:attrNameLst>
                                      </p:cBhvr>
                                      <p:to>
                                        <p:strVal val="visible"/>
                                      </p:to>
                                    </p:set>
                                    <p:animEffect transition="in" filter="blinds(horizontal)">
                                      <p:cBhvr>
                                        <p:cTn id="7" dur="500"/>
                                        <p:tgtEl>
                                          <p:spTgt spid="125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andaoVietnam1 copy copy"/>
          <p:cNvPicPr>
            <a:picLocks noChangeAspect="1" noChangeArrowheads="1"/>
          </p:cNvPicPr>
          <p:nvPr/>
        </p:nvPicPr>
        <p:blipFill>
          <a:blip r:embed="rId2"/>
          <a:srcRect l="8258" t="5002" r="11569" b="7277"/>
          <a:stretch>
            <a:fillRect/>
          </a:stretch>
        </p:blipFill>
        <p:spPr bwMode="auto">
          <a:xfrm>
            <a:off x="2057400" y="228600"/>
            <a:ext cx="6324600" cy="6248400"/>
          </a:xfrm>
          <a:prstGeom prst="rect">
            <a:avLst/>
          </a:prstGeom>
          <a:noFill/>
          <a:ln w="38100">
            <a:noFill/>
            <a:miter lim="800000"/>
            <a:headEnd/>
            <a:tailEnd/>
          </a:ln>
        </p:spPr>
      </p:pic>
      <p:grpSp>
        <p:nvGrpSpPr>
          <p:cNvPr id="2" name="Group 10"/>
          <p:cNvGrpSpPr>
            <a:grpSpLocks/>
          </p:cNvGrpSpPr>
          <p:nvPr/>
        </p:nvGrpSpPr>
        <p:grpSpPr bwMode="auto">
          <a:xfrm>
            <a:off x="4724400" y="990600"/>
            <a:ext cx="5410200" cy="2590800"/>
            <a:chOff x="2976" y="576"/>
            <a:chExt cx="3408" cy="1632"/>
          </a:xfrm>
        </p:grpSpPr>
        <p:sp>
          <p:nvSpPr>
            <p:cNvPr id="4111" name="Text Box 3"/>
            <p:cNvSpPr txBox="1">
              <a:spLocks noChangeArrowheads="1"/>
            </p:cNvSpPr>
            <p:nvPr/>
          </p:nvSpPr>
          <p:spPr bwMode="auto">
            <a:xfrm>
              <a:off x="4128" y="576"/>
              <a:ext cx="2256" cy="1170"/>
            </a:xfrm>
            <a:prstGeom prst="rect">
              <a:avLst/>
            </a:prstGeom>
            <a:solidFill>
              <a:srgbClr val="CCFFFF"/>
            </a:solidFill>
            <a:ln w="57150" algn="ctr">
              <a:solidFill>
                <a:srgbClr val="993300"/>
              </a:solidFill>
              <a:miter lim="800000"/>
              <a:headEnd/>
              <a:tailEnd/>
            </a:ln>
          </p:spPr>
          <p:txBody>
            <a:bodyPr>
              <a:spAutoFit/>
            </a:bodyPr>
            <a:lstStyle/>
            <a:p>
              <a:pPr>
                <a:spcBef>
                  <a:spcPct val="50000"/>
                </a:spcBef>
              </a:pPr>
              <a:r>
                <a:rPr lang="en-US" b="1">
                  <a:latin typeface="Arial" charset="0"/>
                </a:rPr>
                <a:t>Biển đông bao bọc các phía đông  và tây nam của phần đất liền nước ta.</a:t>
              </a:r>
            </a:p>
          </p:txBody>
        </p:sp>
        <p:sp>
          <p:nvSpPr>
            <p:cNvPr id="4112" name="Line 7"/>
            <p:cNvSpPr>
              <a:spLocks noChangeShapeType="1"/>
            </p:cNvSpPr>
            <p:nvPr/>
          </p:nvSpPr>
          <p:spPr bwMode="auto">
            <a:xfrm flipH="1">
              <a:off x="3024" y="1248"/>
              <a:ext cx="1104" cy="0"/>
            </a:xfrm>
            <a:prstGeom prst="line">
              <a:avLst/>
            </a:prstGeom>
            <a:noFill/>
            <a:ln w="57150">
              <a:solidFill>
                <a:srgbClr val="993300"/>
              </a:solidFill>
              <a:round/>
              <a:headEnd/>
              <a:tailEnd type="triangle" w="med" len="med"/>
            </a:ln>
          </p:spPr>
          <p:txBody>
            <a:bodyPr wrap="none" anchor="ctr"/>
            <a:lstStyle/>
            <a:p>
              <a:endParaRPr lang="en-US"/>
            </a:p>
          </p:txBody>
        </p:sp>
        <p:sp>
          <p:nvSpPr>
            <p:cNvPr id="4113" name="Line 8"/>
            <p:cNvSpPr>
              <a:spLocks noChangeShapeType="1"/>
            </p:cNvSpPr>
            <p:nvPr/>
          </p:nvSpPr>
          <p:spPr bwMode="auto">
            <a:xfrm flipH="1">
              <a:off x="2976" y="1248"/>
              <a:ext cx="1152" cy="960"/>
            </a:xfrm>
            <a:prstGeom prst="line">
              <a:avLst/>
            </a:prstGeom>
            <a:noFill/>
            <a:ln w="57150">
              <a:solidFill>
                <a:srgbClr val="993300"/>
              </a:solidFill>
              <a:round/>
              <a:headEnd/>
              <a:tailEnd type="triangle" w="med" len="med"/>
            </a:ln>
          </p:spPr>
          <p:txBody>
            <a:bodyPr wrap="none" anchor="ctr"/>
            <a:lstStyle/>
            <a:p>
              <a:endParaRPr lang="en-US"/>
            </a:p>
          </p:txBody>
        </p:sp>
      </p:grpSp>
      <p:grpSp>
        <p:nvGrpSpPr>
          <p:cNvPr id="3" name="Group 16"/>
          <p:cNvGrpSpPr>
            <a:grpSpLocks/>
          </p:cNvGrpSpPr>
          <p:nvPr/>
        </p:nvGrpSpPr>
        <p:grpSpPr bwMode="auto">
          <a:xfrm>
            <a:off x="838200" y="304800"/>
            <a:ext cx="4191000" cy="1676400"/>
            <a:chOff x="528" y="192"/>
            <a:chExt cx="2640" cy="1056"/>
          </a:xfrm>
        </p:grpSpPr>
        <p:sp>
          <p:nvSpPr>
            <p:cNvPr id="4108" name="Oval 12"/>
            <p:cNvSpPr>
              <a:spLocks noChangeArrowheads="1"/>
            </p:cNvSpPr>
            <p:nvPr/>
          </p:nvSpPr>
          <p:spPr bwMode="auto">
            <a:xfrm>
              <a:off x="2592" y="720"/>
              <a:ext cx="576" cy="528"/>
            </a:xfrm>
            <a:prstGeom prst="ellipse">
              <a:avLst/>
            </a:prstGeom>
            <a:noFill/>
            <a:ln w="57150" algn="ctr">
              <a:solidFill>
                <a:srgbClr val="993300"/>
              </a:solidFill>
              <a:round/>
              <a:headEnd/>
              <a:tailEnd/>
            </a:ln>
          </p:spPr>
          <p:txBody>
            <a:bodyPr wrap="none" anchor="ctr"/>
            <a:lstStyle/>
            <a:p>
              <a:endParaRPr lang="en-US">
                <a:latin typeface="Arial" charset="0"/>
              </a:endParaRPr>
            </a:p>
          </p:txBody>
        </p:sp>
        <p:sp>
          <p:nvSpPr>
            <p:cNvPr id="4109" name="Rectangle 14">
              <a:hlinkClick r:id="rId3" action="ppaction://hlinksldjump"/>
            </p:cNvPr>
            <p:cNvSpPr>
              <a:spLocks noChangeArrowheads="1"/>
            </p:cNvSpPr>
            <p:nvPr/>
          </p:nvSpPr>
          <p:spPr bwMode="auto">
            <a:xfrm>
              <a:off x="528" y="192"/>
              <a:ext cx="1440" cy="384"/>
            </a:xfrm>
            <a:prstGeom prst="rect">
              <a:avLst/>
            </a:prstGeom>
            <a:solidFill>
              <a:schemeClr val="accent1"/>
            </a:solidFill>
            <a:ln w="38100" algn="ctr">
              <a:solidFill>
                <a:srgbClr val="993300"/>
              </a:solidFill>
              <a:miter lim="800000"/>
              <a:headEnd/>
              <a:tailEnd/>
            </a:ln>
          </p:spPr>
          <p:txBody>
            <a:bodyPr wrap="none" anchor="ctr"/>
            <a:lstStyle/>
            <a:p>
              <a:r>
                <a:rPr lang="en-US" b="1">
                  <a:latin typeface="Arial" charset="0"/>
                </a:rPr>
                <a:t>Vịnh Bắc Bộ</a:t>
              </a:r>
            </a:p>
          </p:txBody>
        </p:sp>
        <p:sp>
          <p:nvSpPr>
            <p:cNvPr id="4110" name="Line 15"/>
            <p:cNvSpPr>
              <a:spLocks noChangeShapeType="1"/>
            </p:cNvSpPr>
            <p:nvPr/>
          </p:nvSpPr>
          <p:spPr bwMode="auto">
            <a:xfrm>
              <a:off x="1968" y="384"/>
              <a:ext cx="720" cy="432"/>
            </a:xfrm>
            <a:prstGeom prst="line">
              <a:avLst/>
            </a:prstGeom>
            <a:noFill/>
            <a:ln w="57150">
              <a:solidFill>
                <a:srgbClr val="993300"/>
              </a:solidFill>
              <a:round/>
              <a:headEnd/>
              <a:tailEnd type="triangle" w="med" len="med"/>
            </a:ln>
          </p:spPr>
          <p:txBody>
            <a:bodyPr wrap="none" anchor="ctr"/>
            <a:lstStyle/>
            <a:p>
              <a:endParaRPr lang="en-US"/>
            </a:p>
          </p:txBody>
        </p:sp>
      </p:grpSp>
      <p:grpSp>
        <p:nvGrpSpPr>
          <p:cNvPr id="4" name="Group 22"/>
          <p:cNvGrpSpPr>
            <a:grpSpLocks/>
          </p:cNvGrpSpPr>
          <p:nvPr/>
        </p:nvGrpSpPr>
        <p:grpSpPr bwMode="auto">
          <a:xfrm>
            <a:off x="533400" y="2895600"/>
            <a:ext cx="3200400" cy="2209800"/>
            <a:chOff x="336" y="1824"/>
            <a:chExt cx="2016" cy="1392"/>
          </a:xfrm>
        </p:grpSpPr>
        <p:sp>
          <p:nvSpPr>
            <p:cNvPr id="4105" name="Oval 11"/>
            <p:cNvSpPr>
              <a:spLocks noChangeArrowheads="1"/>
            </p:cNvSpPr>
            <p:nvPr/>
          </p:nvSpPr>
          <p:spPr bwMode="auto">
            <a:xfrm>
              <a:off x="1584" y="1824"/>
              <a:ext cx="768" cy="672"/>
            </a:xfrm>
            <a:prstGeom prst="ellipse">
              <a:avLst/>
            </a:prstGeom>
            <a:noFill/>
            <a:ln w="57150" algn="ctr">
              <a:solidFill>
                <a:srgbClr val="993300"/>
              </a:solidFill>
              <a:round/>
              <a:headEnd/>
              <a:tailEnd/>
            </a:ln>
          </p:spPr>
          <p:txBody>
            <a:bodyPr wrap="none" anchor="ctr"/>
            <a:lstStyle/>
            <a:p>
              <a:endParaRPr lang="en-US">
                <a:latin typeface="Arial" charset="0"/>
              </a:endParaRPr>
            </a:p>
          </p:txBody>
        </p:sp>
        <p:sp>
          <p:nvSpPr>
            <p:cNvPr id="4106" name="Rectangle 17">
              <a:hlinkClick r:id="rId4" action="ppaction://hlinksldjump"/>
            </p:cNvPr>
            <p:cNvSpPr>
              <a:spLocks noChangeArrowheads="1"/>
            </p:cNvSpPr>
            <p:nvPr/>
          </p:nvSpPr>
          <p:spPr bwMode="auto">
            <a:xfrm>
              <a:off x="336" y="2880"/>
              <a:ext cx="1536" cy="336"/>
            </a:xfrm>
            <a:prstGeom prst="rect">
              <a:avLst/>
            </a:prstGeom>
            <a:solidFill>
              <a:schemeClr val="accent1"/>
            </a:solidFill>
            <a:ln w="38100" algn="ctr">
              <a:solidFill>
                <a:srgbClr val="993300"/>
              </a:solidFill>
              <a:miter lim="800000"/>
              <a:headEnd/>
              <a:tailEnd/>
            </a:ln>
          </p:spPr>
          <p:txBody>
            <a:bodyPr wrap="none" anchor="ctr"/>
            <a:lstStyle/>
            <a:p>
              <a:r>
                <a:rPr lang="en-US" b="1">
                  <a:latin typeface="Arial" charset="0"/>
                </a:rPr>
                <a:t>Vịnh Thái Lan</a:t>
              </a:r>
            </a:p>
          </p:txBody>
        </p:sp>
        <p:sp>
          <p:nvSpPr>
            <p:cNvPr id="4107" name="Line 19"/>
            <p:cNvSpPr>
              <a:spLocks noChangeShapeType="1"/>
            </p:cNvSpPr>
            <p:nvPr/>
          </p:nvSpPr>
          <p:spPr bwMode="auto">
            <a:xfrm flipV="1">
              <a:off x="1344" y="2400"/>
              <a:ext cx="384" cy="480"/>
            </a:xfrm>
            <a:prstGeom prst="line">
              <a:avLst/>
            </a:prstGeom>
            <a:noFill/>
            <a:ln w="38100">
              <a:solidFill>
                <a:srgbClr val="993300"/>
              </a:solidFill>
              <a:round/>
              <a:headEnd/>
              <a:tailEnd type="triangle" w="med" len="med"/>
            </a:ln>
          </p:spPr>
          <p:txBody>
            <a:bodyPr wrap="none" anchor="ctr"/>
            <a:lstStyle/>
            <a:p>
              <a:endParaRPr lang="en-US"/>
            </a:p>
          </p:txBody>
        </p:sp>
      </p:grpSp>
      <p:grpSp>
        <p:nvGrpSpPr>
          <p:cNvPr id="5" name="Group 26"/>
          <p:cNvGrpSpPr>
            <a:grpSpLocks/>
          </p:cNvGrpSpPr>
          <p:nvPr/>
        </p:nvGrpSpPr>
        <p:grpSpPr bwMode="auto">
          <a:xfrm>
            <a:off x="5029200" y="304800"/>
            <a:ext cx="5257800" cy="6553200"/>
            <a:chOff x="3168" y="192"/>
            <a:chExt cx="3312" cy="4128"/>
          </a:xfrm>
        </p:grpSpPr>
        <p:sp>
          <p:nvSpPr>
            <p:cNvPr id="4103" name="AutoShape 24"/>
            <p:cNvSpPr>
              <a:spLocks noChangeArrowheads="1"/>
            </p:cNvSpPr>
            <p:nvPr/>
          </p:nvSpPr>
          <p:spPr bwMode="auto">
            <a:xfrm>
              <a:off x="3168" y="192"/>
              <a:ext cx="3312" cy="3936"/>
            </a:xfrm>
            <a:prstGeom prst="flowChartAlternateProcess">
              <a:avLst/>
            </a:prstGeom>
            <a:solidFill>
              <a:schemeClr val="bg1"/>
            </a:solidFill>
            <a:ln w="57150" algn="ctr">
              <a:solidFill>
                <a:schemeClr val="tx1"/>
              </a:solidFill>
              <a:miter lim="800000"/>
              <a:headEnd/>
              <a:tailEnd/>
            </a:ln>
          </p:spPr>
          <p:txBody>
            <a:bodyPr wrap="none" anchor="ctr"/>
            <a:lstStyle/>
            <a:p>
              <a:endParaRPr lang="en-US">
                <a:latin typeface="Arial" charset="0"/>
              </a:endParaRPr>
            </a:p>
          </p:txBody>
        </p:sp>
        <p:sp>
          <p:nvSpPr>
            <p:cNvPr id="4104" name="Text Box 25"/>
            <p:cNvSpPr txBox="1">
              <a:spLocks noChangeArrowheads="1"/>
            </p:cNvSpPr>
            <p:nvPr/>
          </p:nvSpPr>
          <p:spPr bwMode="auto">
            <a:xfrm>
              <a:off x="3216" y="283"/>
              <a:ext cx="3216" cy="4037"/>
            </a:xfrm>
            <a:prstGeom prst="rect">
              <a:avLst/>
            </a:prstGeom>
            <a:noFill/>
            <a:ln w="9525" algn="ctr">
              <a:noFill/>
              <a:miter lim="800000"/>
              <a:headEnd/>
              <a:tailEnd/>
            </a:ln>
          </p:spPr>
          <p:txBody>
            <a:bodyPr>
              <a:spAutoFit/>
            </a:bodyPr>
            <a:lstStyle/>
            <a:p>
              <a:pPr>
                <a:spcBef>
                  <a:spcPct val="50000"/>
                </a:spcBef>
              </a:pPr>
              <a:r>
                <a:rPr lang="en-US" sz="3600" b="1">
                  <a:latin typeface="Arial" charset="0"/>
                </a:rPr>
                <a:t>Diện tích biển Việt Nam gần 1 triệu km2 ( gấp 3 lần diện tích đất liền ) với bờ biển trãi dài từ Bắc đến Nam dài hơn 3.260 km, đứng thứ 27 trong số 157 quốc gia ven biển, các đảo quốc và các lãnh thổ trên thế giới. </a:t>
              </a:r>
            </a:p>
            <a:p>
              <a:pPr>
                <a:spcBef>
                  <a:spcPct val="50000"/>
                </a:spcBef>
              </a:pPr>
              <a:endParaRPr lang="en-US" sz="3600">
                <a:latin typeface="Arial" charset="0"/>
              </a:endParaRPr>
            </a:p>
          </p:txBody>
        </p:sp>
      </p:gr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xit" presetSubtype="10" fill="hold" nodeType="withEffect">
                                  <p:stCondLst>
                                    <p:cond delay="0"/>
                                  </p:stCondLst>
                                  <p:childTnLst>
                                    <p:animEffect transition="out" filter="blinds(horizontal)">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nodeType="clickEffect">
                                  <p:stCondLst>
                                    <p:cond delay="0"/>
                                  </p:stCondLst>
                                  <p:childTnLst>
                                    <p:animEffect transition="out" filter="blinds(horizontal)">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3" presetClass="entr" presetSubtype="1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linds(horizontal)">
                                      <p:cBhvr>
                                        <p:cTn id="28" dur="500"/>
                                        <p:tgtEl>
                                          <p:spTgt spid="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linds(horizont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8"/>
          <p:cNvSpPr txBox="1">
            <a:spLocks noChangeArrowheads="1"/>
          </p:cNvSpPr>
          <p:nvPr/>
        </p:nvSpPr>
        <p:spPr bwMode="auto">
          <a:xfrm>
            <a:off x="685800" y="838200"/>
            <a:ext cx="4038600" cy="519113"/>
          </a:xfrm>
          <a:prstGeom prst="rect">
            <a:avLst/>
          </a:prstGeom>
          <a:noFill/>
          <a:ln w="9525" algn="ctr">
            <a:noFill/>
            <a:miter lim="800000"/>
            <a:headEnd/>
            <a:tailEnd/>
          </a:ln>
        </p:spPr>
        <p:txBody>
          <a:bodyPr>
            <a:spAutoFit/>
          </a:bodyPr>
          <a:lstStyle/>
          <a:p>
            <a:pPr>
              <a:spcBef>
                <a:spcPct val="50000"/>
              </a:spcBef>
            </a:pPr>
            <a:endParaRPr lang="en-US">
              <a:latin typeface="Arial" charset="0"/>
            </a:endParaRPr>
          </a:p>
        </p:txBody>
      </p:sp>
      <p:sp>
        <p:nvSpPr>
          <p:cNvPr id="5123" name="Text Box 9"/>
          <p:cNvSpPr txBox="1">
            <a:spLocks noChangeArrowheads="1"/>
          </p:cNvSpPr>
          <p:nvPr/>
        </p:nvSpPr>
        <p:spPr bwMode="auto">
          <a:xfrm>
            <a:off x="304800" y="5257800"/>
            <a:ext cx="9829800" cy="1373188"/>
          </a:xfrm>
          <a:prstGeom prst="rect">
            <a:avLst/>
          </a:prstGeom>
          <a:noFill/>
          <a:ln w="9525" algn="ctr">
            <a:noFill/>
            <a:miter lim="800000"/>
            <a:headEnd/>
            <a:tailEnd/>
          </a:ln>
        </p:spPr>
        <p:txBody>
          <a:bodyPr>
            <a:spAutoFit/>
          </a:bodyPr>
          <a:lstStyle/>
          <a:p>
            <a:pPr algn="l">
              <a:buFontTx/>
              <a:buChar char="-"/>
            </a:pPr>
            <a:r>
              <a:rPr lang="en-US" b="1">
                <a:latin typeface="Arial" charset="0"/>
              </a:rPr>
              <a:t> Sông Hồng là con sông chính chảy vào vịnh này. Hải Phòng và Vinh (tỉnh Nghệ An) là những hải cảng chính trong vịnh.</a:t>
            </a:r>
          </a:p>
        </p:txBody>
      </p:sp>
      <p:pic>
        <p:nvPicPr>
          <p:cNvPr id="5124" name="Picture 11" descr="bando1"/>
          <p:cNvPicPr>
            <a:picLocks noChangeAspect="1" noChangeArrowheads="1"/>
          </p:cNvPicPr>
          <p:nvPr/>
        </p:nvPicPr>
        <p:blipFill>
          <a:blip r:embed="rId2"/>
          <a:srcRect l="32222" r="5556" b="8685"/>
          <a:stretch>
            <a:fillRect/>
          </a:stretch>
        </p:blipFill>
        <p:spPr bwMode="auto">
          <a:xfrm>
            <a:off x="3886200" y="304800"/>
            <a:ext cx="6248400" cy="4914900"/>
          </a:xfrm>
          <a:prstGeom prst="rect">
            <a:avLst/>
          </a:prstGeom>
          <a:noFill/>
          <a:ln w="9525">
            <a:noFill/>
            <a:miter lim="800000"/>
            <a:headEnd/>
            <a:tailEnd/>
          </a:ln>
        </p:spPr>
      </p:pic>
      <p:sp>
        <p:nvSpPr>
          <p:cNvPr id="5125" name="Text Box 12"/>
          <p:cNvSpPr txBox="1">
            <a:spLocks noChangeArrowheads="1"/>
          </p:cNvSpPr>
          <p:nvPr/>
        </p:nvSpPr>
        <p:spPr bwMode="auto">
          <a:xfrm>
            <a:off x="304800" y="304800"/>
            <a:ext cx="3657600" cy="4362450"/>
          </a:xfrm>
          <a:prstGeom prst="rect">
            <a:avLst/>
          </a:prstGeom>
          <a:noFill/>
          <a:ln w="9525" algn="ctr">
            <a:noFill/>
            <a:miter lim="800000"/>
            <a:headEnd/>
            <a:tailEnd/>
          </a:ln>
        </p:spPr>
        <p:txBody>
          <a:bodyPr>
            <a:spAutoFit/>
          </a:bodyPr>
          <a:lstStyle/>
          <a:p>
            <a:pPr>
              <a:spcBef>
                <a:spcPct val="50000"/>
              </a:spcBef>
            </a:pPr>
            <a:r>
              <a:rPr lang="en-US" b="1">
                <a:latin typeface="Arial" charset="0"/>
              </a:rPr>
              <a:t>Với diện tích khoảng 126.250 km², vịnh Bắc Bộ là nhánh tây bắc của Biển Đông và là một phần của Thái Bình Dương. Vịnh Bắc Bộ tương đối nông (sâu chưa tới 60m).</a:t>
            </a:r>
          </a:p>
        </p:txBody>
      </p:sp>
      <p:sp>
        <p:nvSpPr>
          <p:cNvPr id="5126" name="AutoShape 17">
            <a:hlinkClick r:id="rId3" action="ppaction://hlinksldjump" highlightClick="1"/>
          </p:cNvPr>
          <p:cNvSpPr>
            <a:spLocks noChangeArrowheads="1"/>
          </p:cNvSpPr>
          <p:nvPr/>
        </p:nvSpPr>
        <p:spPr bwMode="auto">
          <a:xfrm>
            <a:off x="9372600" y="4572000"/>
            <a:ext cx="685800" cy="533400"/>
          </a:xfrm>
          <a:prstGeom prst="actionButtonBackPrevious">
            <a:avLst/>
          </a:prstGeom>
          <a:solidFill>
            <a:schemeClr val="accent1"/>
          </a:solidFill>
          <a:ln w="38100">
            <a:solidFill>
              <a:schemeClr val="tx1"/>
            </a:solidFill>
            <a:miter lim="800000"/>
            <a:headEnd/>
            <a:tailEnd/>
          </a:ln>
        </p:spPr>
        <p:txBody>
          <a:bodyPr wrap="none" anchor="ctr"/>
          <a:lstStyle/>
          <a:p>
            <a:endParaRPr lang="en-US">
              <a:latin typeface="Arial" charset="0"/>
            </a:endParaRP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219200" y="990600"/>
            <a:ext cx="4495800" cy="519113"/>
          </a:xfrm>
          <a:prstGeom prst="rect">
            <a:avLst/>
          </a:prstGeom>
          <a:noFill/>
          <a:ln w="9525" algn="ctr">
            <a:noFill/>
            <a:miter lim="800000"/>
            <a:headEnd/>
            <a:tailEnd/>
          </a:ln>
        </p:spPr>
        <p:txBody>
          <a:bodyPr>
            <a:spAutoFit/>
          </a:bodyPr>
          <a:lstStyle/>
          <a:p>
            <a:pPr>
              <a:spcBef>
                <a:spcPct val="50000"/>
              </a:spcBef>
            </a:pPr>
            <a:endParaRPr lang="en-US">
              <a:latin typeface="Arial" charset="0"/>
            </a:endParaRPr>
          </a:p>
        </p:txBody>
      </p:sp>
      <p:sp>
        <p:nvSpPr>
          <p:cNvPr id="6147" name="Text Box 6"/>
          <p:cNvSpPr txBox="1">
            <a:spLocks noChangeArrowheads="1"/>
          </p:cNvSpPr>
          <p:nvPr/>
        </p:nvSpPr>
        <p:spPr bwMode="auto">
          <a:xfrm>
            <a:off x="457200" y="4114800"/>
            <a:ext cx="9829800" cy="1373188"/>
          </a:xfrm>
          <a:prstGeom prst="rect">
            <a:avLst/>
          </a:prstGeom>
          <a:noFill/>
          <a:ln w="9525" algn="ctr">
            <a:noFill/>
            <a:miter lim="800000"/>
            <a:headEnd/>
            <a:tailEnd/>
          </a:ln>
        </p:spPr>
        <p:txBody>
          <a:bodyPr>
            <a:spAutoFit/>
          </a:bodyPr>
          <a:lstStyle/>
          <a:p>
            <a:pPr>
              <a:spcBef>
                <a:spcPct val="50000"/>
              </a:spcBef>
            </a:pPr>
            <a:r>
              <a:rPr lang="en-US" b="1">
                <a:latin typeface="Arial" charset="0"/>
              </a:rPr>
              <a:t>Vịnh Thái Lan là một vịnh nằm ở biển Đông ( thuộc Thái Bình Dương), được bao bọc bởi các quốc gia như Malaysia, Thái Lan, Campuchia và Việt Nam..</a:t>
            </a:r>
            <a:r>
              <a:rPr lang="en-US" sz="2400" b="1">
                <a:latin typeface="Arial" charset="0"/>
              </a:rPr>
              <a:t> </a:t>
            </a:r>
          </a:p>
        </p:txBody>
      </p:sp>
      <p:sp>
        <p:nvSpPr>
          <p:cNvPr id="6148" name="Text Box 8"/>
          <p:cNvSpPr txBox="1">
            <a:spLocks noChangeArrowheads="1"/>
          </p:cNvSpPr>
          <p:nvPr/>
        </p:nvSpPr>
        <p:spPr bwMode="auto">
          <a:xfrm>
            <a:off x="304800" y="5410200"/>
            <a:ext cx="9753600" cy="2014538"/>
          </a:xfrm>
          <a:prstGeom prst="rect">
            <a:avLst/>
          </a:prstGeom>
          <a:noFill/>
          <a:ln w="9525" algn="ctr">
            <a:noFill/>
            <a:miter lim="800000"/>
            <a:headEnd/>
            <a:tailEnd/>
          </a:ln>
        </p:spPr>
        <p:txBody>
          <a:bodyPr>
            <a:spAutoFit/>
          </a:bodyPr>
          <a:lstStyle/>
          <a:p>
            <a:pPr>
              <a:spcBef>
                <a:spcPct val="50000"/>
              </a:spcBef>
            </a:pPr>
            <a:r>
              <a:rPr lang="en-US" b="1">
                <a:solidFill>
                  <a:srgbClr val="993300"/>
                </a:solidFill>
                <a:latin typeface="Arial" charset="0"/>
              </a:rPr>
              <a:t>Vịnh này có diện tích khoảng 320.000 km². Vịnh tương đối nông, độ sâu trung bình của nó chỉ khoảng 45 m, và độ sâu lớn nhất là 80 m </a:t>
            </a:r>
            <a:r>
              <a:rPr lang="en-US">
                <a:solidFill>
                  <a:srgbClr val="993300"/>
                </a:solidFill>
                <a:latin typeface="Arial" charset="0"/>
              </a:rPr>
              <a:t> </a:t>
            </a:r>
          </a:p>
          <a:p>
            <a:pPr>
              <a:spcBef>
                <a:spcPct val="50000"/>
              </a:spcBef>
            </a:pPr>
            <a:endParaRPr lang="en-US">
              <a:solidFill>
                <a:srgbClr val="993300"/>
              </a:solidFill>
            </a:endParaRPr>
          </a:p>
        </p:txBody>
      </p:sp>
      <p:pic>
        <p:nvPicPr>
          <p:cNvPr id="6149" name="Picture 9" descr="asa-name"/>
          <p:cNvPicPr>
            <a:picLocks noChangeAspect="1" noChangeArrowheads="1"/>
          </p:cNvPicPr>
          <p:nvPr/>
        </p:nvPicPr>
        <p:blipFill>
          <a:blip r:embed="rId2"/>
          <a:srcRect l="7930" t="32791" r="46191" b="42111"/>
          <a:stretch>
            <a:fillRect/>
          </a:stretch>
        </p:blipFill>
        <p:spPr bwMode="auto">
          <a:xfrm>
            <a:off x="1066800" y="228600"/>
            <a:ext cx="8382000" cy="3733800"/>
          </a:xfrm>
          <a:prstGeom prst="rect">
            <a:avLst/>
          </a:prstGeom>
          <a:noFill/>
          <a:ln w="9525">
            <a:noFill/>
            <a:miter lim="800000"/>
            <a:headEnd/>
            <a:tailEnd/>
          </a:ln>
        </p:spPr>
      </p:pic>
      <p:sp>
        <p:nvSpPr>
          <p:cNvPr id="6150" name="Text Box 10"/>
          <p:cNvSpPr txBox="1">
            <a:spLocks noChangeArrowheads="1"/>
          </p:cNvSpPr>
          <p:nvPr/>
        </p:nvSpPr>
        <p:spPr bwMode="auto">
          <a:xfrm>
            <a:off x="1828800" y="2971800"/>
            <a:ext cx="2438400" cy="457200"/>
          </a:xfrm>
          <a:prstGeom prst="rect">
            <a:avLst/>
          </a:prstGeom>
          <a:noFill/>
          <a:ln w="9525" algn="ctr">
            <a:noFill/>
            <a:miter lim="800000"/>
            <a:headEnd/>
            <a:tailEnd/>
          </a:ln>
        </p:spPr>
        <p:txBody>
          <a:bodyPr>
            <a:spAutoFit/>
          </a:bodyPr>
          <a:lstStyle/>
          <a:p>
            <a:pPr>
              <a:spcBef>
                <a:spcPct val="50000"/>
              </a:spcBef>
            </a:pPr>
            <a:r>
              <a:rPr lang="en-US" sz="2400" b="1">
                <a:latin typeface="Arial" charset="0"/>
              </a:rPr>
              <a:t>MALAYSIA</a:t>
            </a:r>
          </a:p>
        </p:txBody>
      </p:sp>
    </p:spTree>
  </p:cSld>
  <p:clrMapOvr>
    <a:masterClrMapping/>
  </p:clrMapOvr>
  <p:transition>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2" descr="MapVietnam"/>
          <p:cNvPicPr>
            <a:picLocks noChangeAspect="1" noChangeArrowheads="1"/>
          </p:cNvPicPr>
          <p:nvPr/>
        </p:nvPicPr>
        <p:blipFill>
          <a:blip r:embed="rId3"/>
          <a:srcRect l="18307" t="17490" r="10631" b="14943"/>
          <a:stretch>
            <a:fillRect/>
          </a:stretch>
        </p:blipFill>
        <p:spPr bwMode="auto">
          <a:xfrm>
            <a:off x="5486400" y="228600"/>
            <a:ext cx="4724400" cy="6400800"/>
          </a:xfrm>
          <a:prstGeom prst="rect">
            <a:avLst/>
          </a:prstGeom>
          <a:noFill/>
          <a:ln w="38100">
            <a:solidFill>
              <a:srgbClr val="000000"/>
            </a:solidFill>
            <a:miter lim="800000"/>
            <a:headEnd/>
            <a:tailEnd/>
          </a:ln>
        </p:spPr>
      </p:pic>
      <p:sp>
        <p:nvSpPr>
          <p:cNvPr id="7171" name="WordArt 29"/>
          <p:cNvSpPr>
            <a:spLocks noChangeArrowheads="1" noChangeShapeType="1" noTextEdit="1"/>
          </p:cNvSpPr>
          <p:nvPr/>
        </p:nvSpPr>
        <p:spPr bwMode="auto">
          <a:xfrm>
            <a:off x="381000" y="304800"/>
            <a:ext cx="4876800" cy="1447800"/>
          </a:xfrm>
          <a:prstGeom prst="rect">
            <a:avLst/>
          </a:prstGeom>
        </p:spPr>
        <p:txBody>
          <a:bodyPr wrap="none" fromWordArt="1">
            <a:prstTxWarp prst="textPlain">
              <a:avLst>
                <a:gd name="adj" fmla="val 50000"/>
              </a:avLst>
            </a:prstTxWarp>
          </a:bodyPr>
          <a:lstStyle/>
          <a:p>
            <a:r>
              <a:rPr lang="en-US" sz="3600" b="1" kern="10">
                <a:ln w="9525">
                  <a:solidFill>
                    <a:srgbClr val="000000"/>
                  </a:solidFill>
                  <a:round/>
                  <a:headEnd/>
                  <a:tailEnd/>
                </a:ln>
                <a:latin typeface="Arial"/>
                <a:cs typeface="Arial"/>
              </a:rPr>
              <a:t>B. ĐẢO, QUẦN ĐẢO VIỆT NAM</a:t>
            </a:r>
          </a:p>
        </p:txBody>
      </p:sp>
      <p:sp>
        <p:nvSpPr>
          <p:cNvPr id="99358" name="Text Box 30"/>
          <p:cNvSpPr txBox="1">
            <a:spLocks noChangeArrowheads="1"/>
          </p:cNvSpPr>
          <p:nvPr/>
        </p:nvSpPr>
        <p:spPr bwMode="auto">
          <a:xfrm>
            <a:off x="457200" y="2590800"/>
            <a:ext cx="4953000" cy="2530475"/>
          </a:xfrm>
          <a:prstGeom prst="rect">
            <a:avLst/>
          </a:prstGeom>
          <a:noFill/>
          <a:ln w="9525" algn="ctr">
            <a:noFill/>
            <a:miter lim="800000"/>
            <a:headEnd/>
            <a:tailEnd/>
          </a:ln>
        </p:spPr>
        <p:txBody>
          <a:bodyPr>
            <a:spAutoFit/>
          </a:bodyPr>
          <a:lstStyle/>
          <a:p>
            <a:pPr>
              <a:spcBef>
                <a:spcPct val="50000"/>
              </a:spcBef>
            </a:pPr>
            <a:r>
              <a:rPr lang="en-US" sz="4000" b="1">
                <a:solidFill>
                  <a:srgbClr val="FF0000"/>
                </a:solidFill>
                <a:latin typeface="Arial" charset="0"/>
              </a:rPr>
              <a:t>Quan sát lượt đồ :</a:t>
            </a:r>
            <a:r>
              <a:rPr lang="en-US" sz="4000" b="1">
                <a:latin typeface="Arial" charset="0"/>
              </a:rPr>
              <a:t/>
            </a:r>
            <a:br>
              <a:rPr lang="en-US" sz="4000" b="1">
                <a:latin typeface="Arial" charset="0"/>
              </a:rPr>
            </a:br>
            <a:r>
              <a:rPr lang="en-US" sz="4000" b="1">
                <a:latin typeface="Arial" charset="0"/>
              </a:rPr>
              <a:t>- Kể tên các đảo, quần đảo chính của nước ta.</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358"/>
                                        </p:tgtEl>
                                        <p:attrNameLst>
                                          <p:attrName>style.visibility</p:attrName>
                                        </p:attrNameLst>
                                      </p:cBhvr>
                                      <p:to>
                                        <p:strVal val="visible"/>
                                      </p:to>
                                    </p:set>
                                    <p:animEffect transition="in" filter="blinds(horizontal)">
                                      <p:cBhvr>
                                        <p:cTn id="7" dur="500"/>
                                        <p:tgtEl>
                                          <p:spTgt spid="99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randomBa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vi-VN" sz="2800" b="0" i="0" u="none" strike="noStrike" cap="none" normalizeH="0" baseline="0" smtClean="0">
            <a:ln>
              <a:noFill/>
            </a:ln>
            <a:solidFill>
              <a:schemeClr val="tx1"/>
            </a:solidFill>
            <a:effectLst/>
            <a:latin typeface=".VnTime"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vi-VN" sz="2800" b="0" i="0" u="none" strike="noStrike" cap="none" normalizeH="0" baseline="0" smtClean="0">
            <a:ln>
              <a:noFill/>
            </a:ln>
            <a:solidFill>
              <a:schemeClr val="tx1"/>
            </a:solidFill>
            <a:effectLst/>
            <a:latin typeface=".VnTime"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2116</TotalTime>
  <Words>273</Words>
  <Application>Microsoft Office PowerPoint</Application>
  <PresentationFormat>Custom</PresentationFormat>
  <Paragraphs>41</Paragraphs>
  <Slides>19</Slides>
  <Notes>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.VnTime</vt: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OKLESTGO</dc:creator>
  <cp:lastModifiedBy>Admin</cp:lastModifiedBy>
  <cp:revision>45</cp:revision>
  <dcterms:created xsi:type="dcterms:W3CDTF">2010-01-21T14:24:46Z</dcterms:created>
  <dcterms:modified xsi:type="dcterms:W3CDTF">2020-06-06T15:22:44Z</dcterms:modified>
</cp:coreProperties>
</file>